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4"/>
  </p:sldMasterIdLst>
  <p:notesMasterIdLst>
    <p:notesMasterId r:id="rId6"/>
  </p:notesMasterIdLst>
  <p:handoutMasterIdLst>
    <p:handoutMasterId r:id="rId7"/>
  </p:handoutMasterIdLst>
  <p:sldIdLst>
    <p:sldId id="258" r:id="rId5"/>
  </p:sldIdLst>
  <p:sldSz cx="14630400" cy="10972800"/>
  <p:notesSz cx="9601200" cy="15087600"/>
  <p:defaultTextStyle>
    <a:defPPr>
      <a:defRPr lang="en-US"/>
    </a:defPPr>
    <a:lvl1pPr algn="l" rtl="0" eaLnBrk="0" fontAlgn="base" hangingPunct="0">
      <a:spcBef>
        <a:spcPct val="0"/>
      </a:spcBef>
      <a:spcAft>
        <a:spcPct val="0"/>
      </a:spcAft>
      <a:defRPr sz="2060" kern="1200">
        <a:solidFill>
          <a:schemeClr val="tx1"/>
        </a:solidFill>
        <a:latin typeface="Times New Roman" pitchFamily="18" charset="0"/>
        <a:ea typeface="+mn-ea"/>
        <a:cs typeface="+mn-cs"/>
      </a:defRPr>
    </a:lvl1pPr>
    <a:lvl2pPr marL="399981" algn="l" rtl="0" eaLnBrk="0" fontAlgn="base" hangingPunct="0">
      <a:spcBef>
        <a:spcPct val="0"/>
      </a:spcBef>
      <a:spcAft>
        <a:spcPct val="0"/>
      </a:spcAft>
      <a:defRPr sz="2060" kern="1200">
        <a:solidFill>
          <a:schemeClr val="tx1"/>
        </a:solidFill>
        <a:latin typeface="Times New Roman" pitchFamily="18" charset="0"/>
        <a:ea typeface="+mn-ea"/>
        <a:cs typeface="+mn-cs"/>
      </a:defRPr>
    </a:lvl2pPr>
    <a:lvl3pPr marL="799962" algn="l" rtl="0" eaLnBrk="0" fontAlgn="base" hangingPunct="0">
      <a:spcBef>
        <a:spcPct val="0"/>
      </a:spcBef>
      <a:spcAft>
        <a:spcPct val="0"/>
      </a:spcAft>
      <a:defRPr sz="2060" kern="1200">
        <a:solidFill>
          <a:schemeClr val="tx1"/>
        </a:solidFill>
        <a:latin typeface="Times New Roman" pitchFamily="18" charset="0"/>
        <a:ea typeface="+mn-ea"/>
        <a:cs typeface="+mn-cs"/>
      </a:defRPr>
    </a:lvl3pPr>
    <a:lvl4pPr marL="1199943" algn="l" rtl="0" eaLnBrk="0" fontAlgn="base" hangingPunct="0">
      <a:spcBef>
        <a:spcPct val="0"/>
      </a:spcBef>
      <a:spcAft>
        <a:spcPct val="0"/>
      </a:spcAft>
      <a:defRPr sz="2060" kern="1200">
        <a:solidFill>
          <a:schemeClr val="tx1"/>
        </a:solidFill>
        <a:latin typeface="Times New Roman" pitchFamily="18" charset="0"/>
        <a:ea typeface="+mn-ea"/>
        <a:cs typeface="+mn-cs"/>
      </a:defRPr>
    </a:lvl4pPr>
    <a:lvl5pPr marL="1599923" algn="l" rtl="0" eaLnBrk="0" fontAlgn="base" hangingPunct="0">
      <a:spcBef>
        <a:spcPct val="0"/>
      </a:spcBef>
      <a:spcAft>
        <a:spcPct val="0"/>
      </a:spcAft>
      <a:defRPr sz="2060" kern="1200">
        <a:solidFill>
          <a:schemeClr val="tx1"/>
        </a:solidFill>
        <a:latin typeface="Times New Roman" pitchFamily="18" charset="0"/>
        <a:ea typeface="+mn-ea"/>
        <a:cs typeface="+mn-cs"/>
      </a:defRPr>
    </a:lvl5pPr>
    <a:lvl6pPr marL="1999906" algn="l" defTabSz="799962" rtl="0" eaLnBrk="1" latinLnBrk="0" hangingPunct="1">
      <a:defRPr sz="2060" kern="1200">
        <a:solidFill>
          <a:schemeClr val="tx1"/>
        </a:solidFill>
        <a:latin typeface="Times New Roman" pitchFamily="18" charset="0"/>
        <a:ea typeface="+mn-ea"/>
        <a:cs typeface="+mn-cs"/>
      </a:defRPr>
    </a:lvl6pPr>
    <a:lvl7pPr marL="2399886" algn="l" defTabSz="799962" rtl="0" eaLnBrk="1" latinLnBrk="0" hangingPunct="1">
      <a:defRPr sz="2060" kern="1200">
        <a:solidFill>
          <a:schemeClr val="tx1"/>
        </a:solidFill>
        <a:latin typeface="Times New Roman" pitchFamily="18" charset="0"/>
        <a:ea typeface="+mn-ea"/>
        <a:cs typeface="+mn-cs"/>
      </a:defRPr>
    </a:lvl7pPr>
    <a:lvl8pPr marL="2799867" algn="l" defTabSz="799962" rtl="0" eaLnBrk="1" latinLnBrk="0" hangingPunct="1">
      <a:defRPr sz="2060" kern="1200">
        <a:solidFill>
          <a:schemeClr val="tx1"/>
        </a:solidFill>
        <a:latin typeface="Times New Roman" pitchFamily="18" charset="0"/>
        <a:ea typeface="+mn-ea"/>
        <a:cs typeface="+mn-cs"/>
      </a:defRPr>
    </a:lvl8pPr>
    <a:lvl9pPr marL="3199848" algn="l" defTabSz="799962" rtl="0" eaLnBrk="1" latinLnBrk="0" hangingPunct="1">
      <a:defRPr sz="206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4" pos="2335" userDrawn="1">
          <p15:clr>
            <a:srgbClr val="A4A3A4"/>
          </p15:clr>
        </p15:guide>
        <p15:guide id="5" pos="4557" userDrawn="1">
          <p15:clr>
            <a:srgbClr val="A4A3A4"/>
          </p15:clr>
        </p15:guide>
        <p15:guide id="6" pos="6778" userDrawn="1">
          <p15:clr>
            <a:srgbClr val="A4A3A4"/>
          </p15:clr>
        </p15:guide>
        <p15:guide id="9" pos="2432" userDrawn="1">
          <p15:clr>
            <a:srgbClr val="A4A3A4"/>
          </p15:clr>
        </p15:guide>
        <p15:guide id="10" pos="4658" userDrawn="1">
          <p15:clr>
            <a:srgbClr val="A4A3A4"/>
          </p15:clr>
        </p15:guide>
        <p15:guide id="11" pos="6870" userDrawn="1">
          <p15:clr>
            <a:srgbClr val="A4A3A4"/>
          </p15:clr>
        </p15:guide>
        <p15:guide id="12" orient="horz" pos="3456">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496"/>
    <a:srgbClr val="0000A4"/>
    <a:srgbClr val="E5F4FF"/>
    <a:srgbClr val="00240A"/>
    <a:srgbClr val="002060"/>
    <a:srgbClr val="B2B2B2"/>
    <a:srgbClr val="0093CF"/>
    <a:srgbClr val="2376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051" autoAdjust="0"/>
    <p:restoredTop sz="94660" autoAdjust="0"/>
  </p:normalViewPr>
  <p:slideViewPr>
    <p:cSldViewPr snapToGrid="0" showGuides="1">
      <p:cViewPr>
        <p:scale>
          <a:sx n="70" d="100"/>
          <a:sy n="70" d="100"/>
        </p:scale>
        <p:origin x="1728" y="66"/>
      </p:cViewPr>
      <p:guideLst>
        <p:guide pos="2335"/>
        <p:guide pos="4557"/>
        <p:guide pos="6778"/>
        <p:guide pos="2432"/>
        <p:guide pos="4658"/>
        <p:guide pos="6870"/>
        <p:guide orient="horz" pos="3456"/>
      </p:guideLst>
    </p:cSldViewPr>
  </p:slideViewPr>
  <p:outlineViewPr>
    <p:cViewPr>
      <p:scale>
        <a:sx n="100" d="100"/>
        <a:sy n="100" d="100"/>
      </p:scale>
      <p:origin x="0" y="0"/>
    </p:cViewPr>
  </p:outlineViewPr>
  <p:notesTextViewPr>
    <p:cViewPr>
      <p:scale>
        <a:sx n="100" d="100"/>
        <a:sy n="100" d="100"/>
      </p:scale>
      <p:origin x="0" y="0"/>
    </p:cViewPr>
  </p:notesTextViewPr>
  <p:notesViewPr>
    <p:cSldViewPr snapToGrid="0">
      <p:cViewPr varScale="1">
        <p:scale>
          <a:sx n="53" d="100"/>
          <a:sy n="53" d="100"/>
        </p:scale>
        <p:origin x="6054" y="96"/>
      </p:cViewPr>
      <p:guideLst/>
    </p:cSldViewPr>
  </p:notesViewPr>
  <p:gridSpacing cx="57607" cy="57607"/>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1026"/>
          <p:cNvSpPr>
            <a:spLocks noGrp="1" noChangeArrowheads="1"/>
          </p:cNvSpPr>
          <p:nvPr>
            <p:ph type="hdr" sz="quarter"/>
          </p:nvPr>
        </p:nvSpPr>
        <p:spPr bwMode="auto">
          <a:xfrm>
            <a:off x="0" y="0"/>
            <a:ext cx="4141788" cy="773113"/>
          </a:xfrm>
          <a:prstGeom prst="rect">
            <a:avLst/>
          </a:prstGeom>
          <a:noFill/>
          <a:ln w="9525">
            <a:noFill/>
            <a:miter lim="800000"/>
            <a:headEnd/>
            <a:tailEnd/>
          </a:ln>
          <a:effectLst/>
        </p:spPr>
        <p:txBody>
          <a:bodyPr vert="horz" wrap="square" lIns="93434" tIns="46717" rIns="93434" bIns="46717" numCol="1" anchor="t" anchorCtr="0" compatLnSpc="1">
            <a:prstTxWarp prst="textNoShape">
              <a:avLst/>
            </a:prstTxWarp>
          </a:bodyPr>
          <a:lstStyle>
            <a:lvl1pPr defTabSz="933450">
              <a:defRPr sz="1200"/>
            </a:lvl1pPr>
          </a:lstStyle>
          <a:p>
            <a:pPr>
              <a:defRPr/>
            </a:pPr>
            <a:endParaRPr lang="en-US"/>
          </a:p>
        </p:txBody>
      </p:sp>
      <p:sp>
        <p:nvSpPr>
          <p:cNvPr id="7171" name="Rectangle 1027"/>
          <p:cNvSpPr>
            <a:spLocks noGrp="1" noChangeArrowheads="1"/>
          </p:cNvSpPr>
          <p:nvPr>
            <p:ph type="dt" sz="quarter" idx="1"/>
          </p:nvPr>
        </p:nvSpPr>
        <p:spPr bwMode="auto">
          <a:xfrm>
            <a:off x="5472113" y="0"/>
            <a:ext cx="4141787" cy="773113"/>
          </a:xfrm>
          <a:prstGeom prst="rect">
            <a:avLst/>
          </a:prstGeom>
          <a:noFill/>
          <a:ln w="9525">
            <a:noFill/>
            <a:miter lim="800000"/>
            <a:headEnd/>
            <a:tailEnd/>
          </a:ln>
          <a:effectLst/>
        </p:spPr>
        <p:txBody>
          <a:bodyPr vert="horz" wrap="square" lIns="93434" tIns="46717" rIns="93434" bIns="46717" numCol="1" anchor="t" anchorCtr="0" compatLnSpc="1">
            <a:prstTxWarp prst="textNoShape">
              <a:avLst/>
            </a:prstTxWarp>
          </a:bodyPr>
          <a:lstStyle>
            <a:lvl1pPr algn="r" defTabSz="933450">
              <a:defRPr sz="1200"/>
            </a:lvl1pPr>
          </a:lstStyle>
          <a:p>
            <a:pPr>
              <a:defRPr/>
            </a:pPr>
            <a:endParaRPr lang="en-US"/>
          </a:p>
        </p:txBody>
      </p:sp>
      <p:sp>
        <p:nvSpPr>
          <p:cNvPr id="7172" name="Rectangle 1028"/>
          <p:cNvSpPr>
            <a:spLocks noGrp="1" noChangeArrowheads="1"/>
          </p:cNvSpPr>
          <p:nvPr>
            <p:ph type="ftr" sz="quarter" idx="2"/>
          </p:nvPr>
        </p:nvSpPr>
        <p:spPr bwMode="auto">
          <a:xfrm>
            <a:off x="0" y="14351000"/>
            <a:ext cx="4141788" cy="696913"/>
          </a:xfrm>
          <a:prstGeom prst="rect">
            <a:avLst/>
          </a:prstGeom>
          <a:noFill/>
          <a:ln w="9525">
            <a:noFill/>
            <a:miter lim="800000"/>
            <a:headEnd/>
            <a:tailEnd/>
          </a:ln>
          <a:effectLst/>
        </p:spPr>
        <p:txBody>
          <a:bodyPr vert="horz" wrap="square" lIns="93434" tIns="46717" rIns="93434" bIns="46717" numCol="1" anchor="b" anchorCtr="0" compatLnSpc="1">
            <a:prstTxWarp prst="textNoShape">
              <a:avLst/>
            </a:prstTxWarp>
          </a:bodyPr>
          <a:lstStyle>
            <a:lvl1pPr defTabSz="933450">
              <a:defRPr sz="1200"/>
            </a:lvl1pPr>
          </a:lstStyle>
          <a:p>
            <a:pPr>
              <a:defRPr/>
            </a:pPr>
            <a:endParaRPr lang="en-US"/>
          </a:p>
        </p:txBody>
      </p:sp>
      <p:sp>
        <p:nvSpPr>
          <p:cNvPr id="7173" name="Rectangle 1029"/>
          <p:cNvSpPr>
            <a:spLocks noGrp="1" noChangeArrowheads="1"/>
          </p:cNvSpPr>
          <p:nvPr>
            <p:ph type="sldNum" sz="quarter" idx="3"/>
          </p:nvPr>
        </p:nvSpPr>
        <p:spPr bwMode="auto">
          <a:xfrm>
            <a:off x="5472113" y="14351000"/>
            <a:ext cx="4141787" cy="696913"/>
          </a:xfrm>
          <a:prstGeom prst="rect">
            <a:avLst/>
          </a:prstGeom>
          <a:noFill/>
          <a:ln w="9525">
            <a:noFill/>
            <a:miter lim="800000"/>
            <a:headEnd/>
            <a:tailEnd/>
          </a:ln>
          <a:effectLst/>
        </p:spPr>
        <p:txBody>
          <a:bodyPr vert="horz" wrap="square" lIns="93434" tIns="46717" rIns="93434" bIns="46717" numCol="1" anchor="b" anchorCtr="0" compatLnSpc="1">
            <a:prstTxWarp prst="textNoShape">
              <a:avLst/>
            </a:prstTxWarp>
          </a:bodyPr>
          <a:lstStyle>
            <a:lvl1pPr algn="r" defTabSz="933450">
              <a:defRPr sz="1200"/>
            </a:lvl1pPr>
          </a:lstStyle>
          <a:p>
            <a:pPr>
              <a:defRPr/>
            </a:pPr>
            <a:fld id="{DEF65BDD-33C0-42B3-98B6-BE741752009E}" type="slidenum">
              <a:rPr lang="en-US"/>
              <a:pPr>
                <a:defRPr/>
              </a:pPr>
              <a:t>‹#›</a:t>
            </a:fld>
            <a:endParaRPr lang="en-US"/>
          </a:p>
        </p:txBody>
      </p:sp>
    </p:spTree>
    <p:extLst>
      <p:ext uri="{BB962C8B-B14F-4D97-AF65-F5344CB8AC3E}">
        <p14:creationId xmlns:p14="http://schemas.microsoft.com/office/powerpoint/2010/main" val="38050003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1026"/>
          <p:cNvSpPr>
            <a:spLocks noGrp="1" noChangeArrowheads="1"/>
          </p:cNvSpPr>
          <p:nvPr>
            <p:ph type="hdr" sz="quarter"/>
          </p:nvPr>
        </p:nvSpPr>
        <p:spPr bwMode="auto">
          <a:xfrm>
            <a:off x="0" y="0"/>
            <a:ext cx="4141788" cy="776288"/>
          </a:xfrm>
          <a:prstGeom prst="rect">
            <a:avLst/>
          </a:prstGeom>
          <a:noFill/>
          <a:ln w="9525">
            <a:noFill/>
            <a:miter lim="800000"/>
            <a:headEnd/>
            <a:tailEnd/>
          </a:ln>
          <a:effectLst/>
        </p:spPr>
        <p:txBody>
          <a:bodyPr vert="horz" wrap="square" lIns="93453" tIns="46727" rIns="93453" bIns="46727" numCol="1" anchor="t" anchorCtr="0" compatLnSpc="1">
            <a:prstTxWarp prst="textNoShape">
              <a:avLst/>
            </a:prstTxWarp>
          </a:bodyPr>
          <a:lstStyle>
            <a:lvl1pPr defTabSz="933450">
              <a:defRPr sz="1200"/>
            </a:lvl1pPr>
          </a:lstStyle>
          <a:p>
            <a:pPr>
              <a:defRPr/>
            </a:pPr>
            <a:endParaRPr lang="en-US"/>
          </a:p>
        </p:txBody>
      </p:sp>
      <p:sp>
        <p:nvSpPr>
          <p:cNvPr id="8195" name="Rectangle 1027"/>
          <p:cNvSpPr>
            <a:spLocks noGrp="1" noChangeArrowheads="1"/>
          </p:cNvSpPr>
          <p:nvPr>
            <p:ph type="dt" idx="1"/>
          </p:nvPr>
        </p:nvSpPr>
        <p:spPr bwMode="auto">
          <a:xfrm>
            <a:off x="5472113" y="0"/>
            <a:ext cx="4141787" cy="776288"/>
          </a:xfrm>
          <a:prstGeom prst="rect">
            <a:avLst/>
          </a:prstGeom>
          <a:noFill/>
          <a:ln w="9525">
            <a:noFill/>
            <a:miter lim="800000"/>
            <a:headEnd/>
            <a:tailEnd/>
          </a:ln>
          <a:effectLst/>
        </p:spPr>
        <p:txBody>
          <a:bodyPr vert="horz" wrap="square" lIns="93453" tIns="46727" rIns="93453" bIns="46727" numCol="1" anchor="t" anchorCtr="0" compatLnSpc="1">
            <a:prstTxWarp prst="textNoShape">
              <a:avLst/>
            </a:prstTxWarp>
          </a:bodyPr>
          <a:lstStyle>
            <a:lvl1pPr algn="r" defTabSz="933450">
              <a:defRPr sz="1200"/>
            </a:lvl1pPr>
          </a:lstStyle>
          <a:p>
            <a:pPr>
              <a:defRPr/>
            </a:pPr>
            <a:endParaRPr lang="en-US"/>
          </a:p>
        </p:txBody>
      </p:sp>
      <p:sp>
        <p:nvSpPr>
          <p:cNvPr id="3076" name="Rectangle 1028"/>
          <p:cNvSpPr>
            <a:spLocks noGrp="1" noRot="1" noChangeAspect="1" noChangeArrowheads="1" noTextEdit="1"/>
          </p:cNvSpPr>
          <p:nvPr>
            <p:ph type="sldImg" idx="2"/>
          </p:nvPr>
        </p:nvSpPr>
        <p:spPr bwMode="auto">
          <a:xfrm>
            <a:off x="992188" y="1162050"/>
            <a:ext cx="7551737" cy="566261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1029"/>
          <p:cNvSpPr>
            <a:spLocks noGrp="1" noChangeArrowheads="1"/>
          </p:cNvSpPr>
          <p:nvPr>
            <p:ph type="body" sz="quarter" idx="3"/>
          </p:nvPr>
        </p:nvSpPr>
        <p:spPr bwMode="auto">
          <a:xfrm>
            <a:off x="1250950" y="7137400"/>
            <a:ext cx="7035800" cy="6824663"/>
          </a:xfrm>
          <a:prstGeom prst="rect">
            <a:avLst/>
          </a:prstGeom>
          <a:noFill/>
          <a:ln w="9525">
            <a:noFill/>
            <a:miter lim="800000"/>
            <a:headEnd/>
            <a:tailEnd/>
          </a:ln>
          <a:effectLst/>
        </p:spPr>
        <p:txBody>
          <a:bodyPr vert="horz" wrap="square" lIns="93453" tIns="46727" rIns="93453" bIns="4672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8198" name="Rectangle 1030"/>
          <p:cNvSpPr>
            <a:spLocks noGrp="1" noChangeArrowheads="1"/>
          </p:cNvSpPr>
          <p:nvPr>
            <p:ph type="ftr" sz="quarter" idx="4"/>
          </p:nvPr>
        </p:nvSpPr>
        <p:spPr bwMode="auto">
          <a:xfrm>
            <a:off x="0" y="14349413"/>
            <a:ext cx="4141788" cy="698500"/>
          </a:xfrm>
          <a:prstGeom prst="rect">
            <a:avLst/>
          </a:prstGeom>
          <a:noFill/>
          <a:ln w="9525">
            <a:noFill/>
            <a:miter lim="800000"/>
            <a:headEnd/>
            <a:tailEnd/>
          </a:ln>
          <a:effectLst/>
        </p:spPr>
        <p:txBody>
          <a:bodyPr vert="horz" wrap="square" lIns="93453" tIns="46727" rIns="93453" bIns="46727" numCol="1" anchor="b" anchorCtr="0" compatLnSpc="1">
            <a:prstTxWarp prst="textNoShape">
              <a:avLst/>
            </a:prstTxWarp>
          </a:bodyPr>
          <a:lstStyle>
            <a:lvl1pPr defTabSz="933450">
              <a:defRPr sz="1200"/>
            </a:lvl1pPr>
          </a:lstStyle>
          <a:p>
            <a:pPr>
              <a:defRPr/>
            </a:pPr>
            <a:endParaRPr lang="en-US"/>
          </a:p>
        </p:txBody>
      </p:sp>
      <p:sp>
        <p:nvSpPr>
          <p:cNvPr id="8199" name="Rectangle 1031"/>
          <p:cNvSpPr>
            <a:spLocks noGrp="1" noChangeArrowheads="1"/>
          </p:cNvSpPr>
          <p:nvPr>
            <p:ph type="sldNum" sz="quarter" idx="5"/>
          </p:nvPr>
        </p:nvSpPr>
        <p:spPr bwMode="auto">
          <a:xfrm>
            <a:off x="5472113" y="14349413"/>
            <a:ext cx="4141787" cy="698500"/>
          </a:xfrm>
          <a:prstGeom prst="rect">
            <a:avLst/>
          </a:prstGeom>
          <a:noFill/>
          <a:ln w="9525">
            <a:noFill/>
            <a:miter lim="800000"/>
            <a:headEnd/>
            <a:tailEnd/>
          </a:ln>
          <a:effectLst/>
        </p:spPr>
        <p:txBody>
          <a:bodyPr vert="horz" wrap="square" lIns="93453" tIns="46727" rIns="93453" bIns="46727" numCol="1" anchor="b" anchorCtr="0" compatLnSpc="1">
            <a:prstTxWarp prst="textNoShape">
              <a:avLst/>
            </a:prstTxWarp>
          </a:bodyPr>
          <a:lstStyle>
            <a:lvl1pPr algn="r" defTabSz="933450">
              <a:defRPr sz="1200"/>
            </a:lvl1pPr>
          </a:lstStyle>
          <a:p>
            <a:pPr>
              <a:defRPr/>
            </a:pPr>
            <a:fld id="{5C8BD413-6821-4B23-B22C-C6807A253270}" type="slidenum">
              <a:rPr lang="en-US"/>
              <a:pPr>
                <a:defRPr/>
              </a:pPr>
              <a:t>‹#›</a:t>
            </a:fld>
            <a:endParaRPr lang="en-US"/>
          </a:p>
        </p:txBody>
      </p:sp>
    </p:spTree>
    <p:extLst>
      <p:ext uri="{BB962C8B-B14F-4D97-AF65-F5344CB8AC3E}">
        <p14:creationId xmlns:p14="http://schemas.microsoft.com/office/powerpoint/2010/main" val="26319730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030" kern="1200">
        <a:solidFill>
          <a:schemeClr val="tx1"/>
        </a:solidFill>
        <a:latin typeface="Times New Roman" pitchFamily="18" charset="0"/>
        <a:ea typeface="+mn-ea"/>
        <a:cs typeface="+mn-cs"/>
      </a:defRPr>
    </a:lvl1pPr>
    <a:lvl2pPr marL="399981" algn="l" rtl="0" eaLnBrk="0" fontAlgn="base" hangingPunct="0">
      <a:spcBef>
        <a:spcPct val="30000"/>
      </a:spcBef>
      <a:spcAft>
        <a:spcPct val="0"/>
      </a:spcAft>
      <a:defRPr sz="1030" kern="1200">
        <a:solidFill>
          <a:schemeClr val="tx1"/>
        </a:solidFill>
        <a:latin typeface="Times New Roman" pitchFamily="18" charset="0"/>
        <a:ea typeface="+mn-ea"/>
        <a:cs typeface="+mn-cs"/>
      </a:defRPr>
    </a:lvl2pPr>
    <a:lvl3pPr marL="799962" algn="l" rtl="0" eaLnBrk="0" fontAlgn="base" hangingPunct="0">
      <a:spcBef>
        <a:spcPct val="30000"/>
      </a:spcBef>
      <a:spcAft>
        <a:spcPct val="0"/>
      </a:spcAft>
      <a:defRPr sz="1030" kern="1200">
        <a:solidFill>
          <a:schemeClr val="tx1"/>
        </a:solidFill>
        <a:latin typeface="Times New Roman" pitchFamily="18" charset="0"/>
        <a:ea typeface="+mn-ea"/>
        <a:cs typeface="+mn-cs"/>
      </a:defRPr>
    </a:lvl3pPr>
    <a:lvl4pPr marL="1199943" algn="l" rtl="0" eaLnBrk="0" fontAlgn="base" hangingPunct="0">
      <a:spcBef>
        <a:spcPct val="30000"/>
      </a:spcBef>
      <a:spcAft>
        <a:spcPct val="0"/>
      </a:spcAft>
      <a:defRPr sz="1030" kern="1200">
        <a:solidFill>
          <a:schemeClr val="tx1"/>
        </a:solidFill>
        <a:latin typeface="Times New Roman" pitchFamily="18" charset="0"/>
        <a:ea typeface="+mn-ea"/>
        <a:cs typeface="+mn-cs"/>
      </a:defRPr>
    </a:lvl4pPr>
    <a:lvl5pPr marL="1599923" algn="l" rtl="0" eaLnBrk="0" fontAlgn="base" hangingPunct="0">
      <a:spcBef>
        <a:spcPct val="30000"/>
      </a:spcBef>
      <a:spcAft>
        <a:spcPct val="0"/>
      </a:spcAft>
      <a:defRPr sz="1030" kern="1200">
        <a:solidFill>
          <a:schemeClr val="tx1"/>
        </a:solidFill>
        <a:latin typeface="Times New Roman" pitchFamily="18" charset="0"/>
        <a:ea typeface="+mn-ea"/>
        <a:cs typeface="+mn-cs"/>
      </a:defRPr>
    </a:lvl5pPr>
    <a:lvl6pPr marL="1999906" algn="l" defTabSz="799962" rtl="0" eaLnBrk="1" latinLnBrk="0" hangingPunct="1">
      <a:defRPr sz="1030" kern="1200">
        <a:solidFill>
          <a:schemeClr val="tx1"/>
        </a:solidFill>
        <a:latin typeface="+mn-lt"/>
        <a:ea typeface="+mn-ea"/>
        <a:cs typeface="+mn-cs"/>
      </a:defRPr>
    </a:lvl6pPr>
    <a:lvl7pPr marL="2399886" algn="l" defTabSz="799962" rtl="0" eaLnBrk="1" latinLnBrk="0" hangingPunct="1">
      <a:defRPr sz="1030" kern="1200">
        <a:solidFill>
          <a:schemeClr val="tx1"/>
        </a:solidFill>
        <a:latin typeface="+mn-lt"/>
        <a:ea typeface="+mn-ea"/>
        <a:cs typeface="+mn-cs"/>
      </a:defRPr>
    </a:lvl7pPr>
    <a:lvl8pPr marL="2799867" algn="l" defTabSz="799962" rtl="0" eaLnBrk="1" latinLnBrk="0" hangingPunct="1">
      <a:defRPr sz="1030" kern="1200">
        <a:solidFill>
          <a:schemeClr val="tx1"/>
        </a:solidFill>
        <a:latin typeface="+mn-lt"/>
        <a:ea typeface="+mn-ea"/>
        <a:cs typeface="+mn-cs"/>
      </a:defRPr>
    </a:lvl8pPr>
    <a:lvl9pPr marL="3199848" algn="l" defTabSz="799962" rtl="0" eaLnBrk="1" latinLnBrk="0" hangingPunct="1">
      <a:defRPr sz="103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2.xml"/><Relationship Id="rId4" Type="http://schemas.openxmlformats.org/officeDocument/2006/relationships/image" Target="../media/image1.emf"/></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22862F39-78F8-F88F-7ECA-006E68FA0350}"/>
              </a:ext>
            </a:extLst>
          </p:cNvPr>
          <p:cNvGraphicFramePr>
            <a:graphicFrameLocks noChangeAspect="1"/>
          </p:cNvGraphicFramePr>
          <p:nvPr userDrawn="1">
            <p:custDataLst>
              <p:tags r:id="rId1"/>
            </p:custDataLst>
            <p:extLst>
              <p:ext uri="{D42A27DB-BD31-4B8C-83A1-F6EECF244321}">
                <p14:modId xmlns:p14="http://schemas.microsoft.com/office/powerpoint/2010/main" val="189223312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47" imgH="348" progId="TCLayout.ActiveDocument.1">
                  <p:embed/>
                </p:oleObj>
              </mc:Choice>
              <mc:Fallback>
                <p:oleObj name="think-cell Slide" r:id="rId3" imgW="347" imgH="348" progId="TCLayout.ActiveDocument.1">
                  <p:embed/>
                  <p:pic>
                    <p:nvPicPr>
                      <p:cNvPr id="2" name="think-cell data - do not delete" hidden="1">
                        <a:extLst>
                          <a:ext uri="{FF2B5EF4-FFF2-40B4-BE49-F238E27FC236}">
                            <a16:creationId xmlns:a16="http://schemas.microsoft.com/office/drawing/2014/main" id="{22862F39-78F8-F88F-7ECA-006E68FA0350}"/>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Tree>
    <p:extLst>
      <p:ext uri="{BB962C8B-B14F-4D97-AF65-F5344CB8AC3E}">
        <p14:creationId xmlns:p14="http://schemas.microsoft.com/office/powerpoint/2010/main" val="22589832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2830143"/>
      </p:ext>
    </p:extLst>
  </p:cSld>
  <p:clrMapOvr>
    <a:masterClrMapping/>
  </p:clrMapOvr>
  <p:extLst>
    <p:ext uri="{DCECCB84-F9BA-43D5-87BE-67443E8EF086}">
      <p15:sldGuideLst xmlns:p15="http://schemas.microsoft.com/office/powerpoint/2012/main">
        <p15:guide id="1" orient="horz" pos="3456" userDrawn="1">
          <p15:clr>
            <a:srgbClr val="FBAE40"/>
          </p15:clr>
        </p15:guide>
        <p15:guide id="2" pos="4608"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heme" Target="../theme/theme1.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oleObject" Target="../embeddings/oleObject1.bin"/><Relationship Id="rId4" Type="http://schemas.openxmlformats.org/officeDocument/2006/relationships/tags" Target="../tags/tag1.xml"/><Relationship Id="rId9" Type="http://schemas.openxmlformats.org/officeDocument/2006/relationships/image" Target="../media/image4.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40E0E2B1-DBD7-5373-3F27-A5D3D317C03F}"/>
              </a:ext>
            </a:extLst>
          </p:cNvPr>
          <p:cNvGraphicFramePr>
            <a:graphicFrameLocks noChangeAspect="1"/>
          </p:cNvGraphicFramePr>
          <p:nvPr userDrawn="1">
            <p:custDataLst>
              <p:tags r:id="rId4"/>
            </p:custDataLst>
            <p:extLst>
              <p:ext uri="{D42A27DB-BD31-4B8C-83A1-F6EECF244321}">
                <p14:modId xmlns:p14="http://schemas.microsoft.com/office/powerpoint/2010/main" val="1818207840"/>
              </p:ext>
            </p:extLst>
          </p:nvPr>
        </p:nvGraphicFramePr>
        <p:xfrm>
          <a:off x="2032" y="2060"/>
          <a:ext cx="2033" cy="2060"/>
        </p:xfrm>
        <a:graphic>
          <a:graphicData uri="http://schemas.openxmlformats.org/presentationml/2006/ole">
            <mc:AlternateContent xmlns:mc="http://schemas.openxmlformats.org/markup-compatibility/2006">
              <mc:Choice xmlns:v="urn:schemas-microsoft-com:vml" Requires="v">
                <p:oleObj name="think-cell Slide" r:id="rId5" imgW="347" imgH="348" progId="TCLayout.ActiveDocument.1">
                  <p:embed/>
                </p:oleObj>
              </mc:Choice>
              <mc:Fallback>
                <p:oleObj name="think-cell Slide" r:id="rId5" imgW="347" imgH="348" progId="TCLayout.ActiveDocument.1">
                  <p:embed/>
                  <p:pic>
                    <p:nvPicPr>
                      <p:cNvPr id="5" name="think-cell data - do not delete" hidden="1">
                        <a:extLst>
                          <a:ext uri="{FF2B5EF4-FFF2-40B4-BE49-F238E27FC236}">
                            <a16:creationId xmlns:a16="http://schemas.microsoft.com/office/drawing/2014/main" id="{40E0E2B1-DBD7-5373-3F27-A5D3D317C03F}"/>
                          </a:ext>
                        </a:extLst>
                      </p:cNvPr>
                      <p:cNvPicPr/>
                      <p:nvPr/>
                    </p:nvPicPr>
                    <p:blipFill>
                      <a:blip r:embed="rId6"/>
                      <a:stretch>
                        <a:fillRect/>
                      </a:stretch>
                    </p:blipFill>
                    <p:spPr>
                      <a:xfrm>
                        <a:off x="2032" y="2060"/>
                        <a:ext cx="2033" cy="2060"/>
                      </a:xfrm>
                      <a:prstGeom prst="rect">
                        <a:avLst/>
                      </a:prstGeom>
                    </p:spPr>
                  </p:pic>
                </p:oleObj>
              </mc:Fallback>
            </mc:AlternateContent>
          </a:graphicData>
        </a:graphic>
      </p:graphicFrame>
      <p:sp>
        <p:nvSpPr>
          <p:cNvPr id="9" name="Rectangle 8">
            <a:extLst>
              <a:ext uri="{FF2B5EF4-FFF2-40B4-BE49-F238E27FC236}">
                <a16:creationId xmlns:a16="http://schemas.microsoft.com/office/drawing/2014/main" id="{243CA759-5BF2-45C1-81A7-555DF337D8E9}"/>
              </a:ext>
            </a:extLst>
          </p:cNvPr>
          <p:cNvSpPr/>
          <p:nvPr userDrawn="1"/>
        </p:nvSpPr>
        <p:spPr bwMode="auto">
          <a:xfrm>
            <a:off x="0" y="1"/>
            <a:ext cx="14630400" cy="1240656"/>
          </a:xfrm>
          <a:prstGeom prst="rect">
            <a:avLst/>
          </a:prstGeom>
          <a:solidFill>
            <a:srgbClr val="E5F4FF"/>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endParaRPr>
          </a:p>
        </p:txBody>
      </p:sp>
      <p:pic>
        <p:nvPicPr>
          <p:cNvPr id="16" name="Picture 15">
            <a:extLst>
              <a:ext uri="{FF2B5EF4-FFF2-40B4-BE49-F238E27FC236}">
                <a16:creationId xmlns:a16="http://schemas.microsoft.com/office/drawing/2014/main" id="{605DBBDC-AA91-4B24-9D41-F48C08191216}"/>
              </a:ext>
            </a:extLst>
          </p:cNvPr>
          <p:cNvPicPr>
            <a:picLocks noChangeAspect="1"/>
          </p:cNvPicPr>
          <p:nvPr userDrawn="1"/>
        </p:nvPicPr>
        <p:blipFill>
          <a:blip r:embed="rId7" cstate="print">
            <a:extLst>
              <a:ext uri="{28A0092B-C50C-407E-A947-70E740481C1C}">
                <a14:useLocalDpi xmlns:a14="http://schemas.microsoft.com/office/drawing/2010/main" val="0"/>
              </a:ext>
            </a:extLst>
          </a:blip>
          <a:srcRect/>
          <a:stretch/>
        </p:blipFill>
        <p:spPr>
          <a:xfrm>
            <a:off x="345820" y="10396877"/>
            <a:ext cx="4107203" cy="444141"/>
          </a:xfrm>
          <a:prstGeom prst="rect">
            <a:avLst/>
          </a:prstGeom>
        </p:spPr>
      </p:pic>
      <p:sp>
        <p:nvSpPr>
          <p:cNvPr id="17" name="TextBox 16">
            <a:extLst>
              <a:ext uri="{FF2B5EF4-FFF2-40B4-BE49-F238E27FC236}">
                <a16:creationId xmlns:a16="http://schemas.microsoft.com/office/drawing/2014/main" id="{13F7793F-60CE-4A2B-ADCF-E173054C7B1A}"/>
              </a:ext>
            </a:extLst>
          </p:cNvPr>
          <p:cNvSpPr txBox="1"/>
          <p:nvPr userDrawn="1"/>
        </p:nvSpPr>
        <p:spPr>
          <a:xfrm>
            <a:off x="12982269" y="10519699"/>
            <a:ext cx="1399296" cy="253916"/>
          </a:xfrm>
          <a:prstGeom prst="rect">
            <a:avLst/>
          </a:prstGeom>
          <a:noFill/>
        </p:spPr>
        <p:txBody>
          <a:bodyPr wrap="square" rtlCol="0" anchor="ctr">
            <a:spAutoFit/>
          </a:bodyPr>
          <a:lstStyle/>
          <a:p>
            <a:pPr algn="ctr"/>
            <a:r>
              <a:rPr lang="en-US" sz="1050" dirty="0">
                <a:solidFill>
                  <a:schemeClr val="tx1">
                    <a:lumMod val="50000"/>
                    <a:lumOff val="50000"/>
                  </a:schemeClr>
                </a:solidFill>
                <a:latin typeface="+mn-lt"/>
                <a:ea typeface="Noto Sans" panose="020B0502040504020204" pitchFamily="34"/>
                <a:cs typeface="Noto Sans" panose="020B0502040504020204" pitchFamily="34"/>
              </a:rPr>
              <a:t>Pfizer Confidential</a:t>
            </a:r>
          </a:p>
        </p:txBody>
      </p:sp>
      <p:pic>
        <p:nvPicPr>
          <p:cNvPr id="3" name="Graphic 2">
            <a:extLst>
              <a:ext uri="{FF2B5EF4-FFF2-40B4-BE49-F238E27FC236}">
                <a16:creationId xmlns:a16="http://schemas.microsoft.com/office/drawing/2014/main" id="{3F74DAF1-2425-A88E-0146-B5CF3C993F41}"/>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3187370" y="98378"/>
            <a:ext cx="1045126" cy="1043899"/>
          </a:xfrm>
          <a:prstGeom prst="rect">
            <a:avLst/>
          </a:prstGeom>
        </p:spPr>
      </p:pic>
    </p:spTree>
  </p:cSld>
  <p:clrMap bg1="lt1" tx1="dk1" bg2="lt2" tx2="dk2" accent1="accent1" accent2="accent2" accent3="accent3" accent4="accent4" accent5="accent5" accent6="accent6" hlink="hlink" folHlink="folHlink"/>
  <p:sldLayoutIdLst>
    <p:sldLayoutId id="2147483656" r:id="rId1"/>
    <p:sldLayoutId id="2147483655" r:id="rId2"/>
  </p:sldLayoutIdLst>
  <p:txStyles>
    <p:titleStyle>
      <a:lvl1pPr algn="ctr" defTabSz="1136045" rtl="0" eaLnBrk="0" fontAlgn="base" hangingPunct="0">
        <a:spcBef>
          <a:spcPct val="0"/>
        </a:spcBef>
        <a:spcAft>
          <a:spcPct val="0"/>
        </a:spcAft>
        <a:defRPr sz="5400">
          <a:solidFill>
            <a:schemeClr val="tx2"/>
          </a:solidFill>
          <a:latin typeface="+mj-lt"/>
          <a:ea typeface="+mj-ea"/>
          <a:cs typeface="+mj-cs"/>
        </a:defRPr>
      </a:lvl1pPr>
      <a:lvl2pPr algn="ctr" defTabSz="1136045" rtl="0" eaLnBrk="0" fontAlgn="base" hangingPunct="0">
        <a:spcBef>
          <a:spcPct val="0"/>
        </a:spcBef>
        <a:spcAft>
          <a:spcPct val="0"/>
        </a:spcAft>
        <a:defRPr sz="5400">
          <a:solidFill>
            <a:schemeClr val="tx2"/>
          </a:solidFill>
          <a:latin typeface="Times New Roman" pitchFamily="18" charset="0"/>
        </a:defRPr>
      </a:lvl2pPr>
      <a:lvl3pPr algn="ctr" defTabSz="1136045" rtl="0" eaLnBrk="0" fontAlgn="base" hangingPunct="0">
        <a:spcBef>
          <a:spcPct val="0"/>
        </a:spcBef>
        <a:spcAft>
          <a:spcPct val="0"/>
        </a:spcAft>
        <a:defRPr sz="5400">
          <a:solidFill>
            <a:schemeClr val="tx2"/>
          </a:solidFill>
          <a:latin typeface="Times New Roman" pitchFamily="18" charset="0"/>
        </a:defRPr>
      </a:lvl3pPr>
      <a:lvl4pPr algn="ctr" defTabSz="1136045" rtl="0" eaLnBrk="0" fontAlgn="base" hangingPunct="0">
        <a:spcBef>
          <a:spcPct val="0"/>
        </a:spcBef>
        <a:spcAft>
          <a:spcPct val="0"/>
        </a:spcAft>
        <a:defRPr sz="5400">
          <a:solidFill>
            <a:schemeClr val="tx2"/>
          </a:solidFill>
          <a:latin typeface="Times New Roman" pitchFamily="18" charset="0"/>
        </a:defRPr>
      </a:lvl4pPr>
      <a:lvl5pPr algn="ctr" defTabSz="1136045" rtl="0" eaLnBrk="0" fontAlgn="base" hangingPunct="0">
        <a:spcBef>
          <a:spcPct val="0"/>
        </a:spcBef>
        <a:spcAft>
          <a:spcPct val="0"/>
        </a:spcAft>
        <a:defRPr sz="5400">
          <a:solidFill>
            <a:schemeClr val="tx2"/>
          </a:solidFill>
          <a:latin typeface="Times New Roman" pitchFamily="18" charset="0"/>
        </a:defRPr>
      </a:lvl5pPr>
      <a:lvl6pPr marL="310713" algn="ctr" defTabSz="1136045" rtl="0" eaLnBrk="0" fontAlgn="base" hangingPunct="0">
        <a:spcBef>
          <a:spcPct val="0"/>
        </a:spcBef>
        <a:spcAft>
          <a:spcPct val="0"/>
        </a:spcAft>
        <a:defRPr sz="5400">
          <a:solidFill>
            <a:schemeClr val="tx2"/>
          </a:solidFill>
          <a:latin typeface="Times New Roman" pitchFamily="18" charset="0"/>
        </a:defRPr>
      </a:lvl6pPr>
      <a:lvl7pPr marL="621426" algn="ctr" defTabSz="1136045" rtl="0" eaLnBrk="0" fontAlgn="base" hangingPunct="0">
        <a:spcBef>
          <a:spcPct val="0"/>
        </a:spcBef>
        <a:spcAft>
          <a:spcPct val="0"/>
        </a:spcAft>
        <a:defRPr sz="5400">
          <a:solidFill>
            <a:schemeClr val="tx2"/>
          </a:solidFill>
          <a:latin typeface="Times New Roman" pitchFamily="18" charset="0"/>
        </a:defRPr>
      </a:lvl7pPr>
      <a:lvl8pPr marL="932139" algn="ctr" defTabSz="1136045" rtl="0" eaLnBrk="0" fontAlgn="base" hangingPunct="0">
        <a:spcBef>
          <a:spcPct val="0"/>
        </a:spcBef>
        <a:spcAft>
          <a:spcPct val="0"/>
        </a:spcAft>
        <a:defRPr sz="5400">
          <a:solidFill>
            <a:schemeClr val="tx2"/>
          </a:solidFill>
          <a:latin typeface="Times New Roman" pitchFamily="18" charset="0"/>
        </a:defRPr>
      </a:lvl8pPr>
      <a:lvl9pPr marL="1242852" algn="ctr" defTabSz="1136045" rtl="0" eaLnBrk="0" fontAlgn="base" hangingPunct="0">
        <a:spcBef>
          <a:spcPct val="0"/>
        </a:spcBef>
        <a:spcAft>
          <a:spcPct val="0"/>
        </a:spcAft>
        <a:defRPr sz="5400">
          <a:solidFill>
            <a:schemeClr val="tx2"/>
          </a:solidFill>
          <a:latin typeface="Times New Roman" pitchFamily="18" charset="0"/>
        </a:defRPr>
      </a:lvl9pPr>
    </p:titleStyle>
    <p:bodyStyle>
      <a:lvl1pPr marL="426152" indent="-426152" algn="l" defTabSz="1136045" rtl="0" eaLnBrk="0" fontAlgn="base" hangingPunct="0">
        <a:spcBef>
          <a:spcPct val="20000"/>
        </a:spcBef>
        <a:spcAft>
          <a:spcPct val="0"/>
        </a:spcAft>
        <a:buChar char="•"/>
        <a:defRPr sz="4000">
          <a:solidFill>
            <a:schemeClr val="tx1"/>
          </a:solidFill>
          <a:latin typeface="+mn-lt"/>
          <a:ea typeface="+mn-ea"/>
          <a:cs typeface="+mn-cs"/>
        </a:defRPr>
      </a:lvl1pPr>
      <a:lvl2pPr marL="923508" indent="-354947" algn="l" defTabSz="1136045" rtl="0" eaLnBrk="0" fontAlgn="base" hangingPunct="0">
        <a:spcBef>
          <a:spcPct val="20000"/>
        </a:spcBef>
        <a:spcAft>
          <a:spcPct val="0"/>
        </a:spcAft>
        <a:buChar char="–"/>
        <a:defRPr sz="3500">
          <a:solidFill>
            <a:schemeClr val="tx1"/>
          </a:solidFill>
          <a:latin typeface="+mn-lt"/>
        </a:defRPr>
      </a:lvl2pPr>
      <a:lvl3pPr marL="1420866" indent="-284820" algn="l" defTabSz="1136045" rtl="0" eaLnBrk="0" fontAlgn="base" hangingPunct="0">
        <a:spcBef>
          <a:spcPct val="20000"/>
        </a:spcBef>
        <a:spcAft>
          <a:spcPct val="0"/>
        </a:spcAft>
        <a:buChar char="•"/>
        <a:defRPr sz="3000">
          <a:solidFill>
            <a:schemeClr val="tx1"/>
          </a:solidFill>
          <a:latin typeface="+mn-lt"/>
        </a:defRPr>
      </a:lvl3pPr>
      <a:lvl4pPr marL="1988349" indent="-283742" algn="l" defTabSz="1136045" rtl="0" eaLnBrk="0" fontAlgn="base" hangingPunct="0">
        <a:spcBef>
          <a:spcPct val="20000"/>
        </a:spcBef>
        <a:spcAft>
          <a:spcPct val="0"/>
        </a:spcAft>
        <a:buChar char="–"/>
        <a:defRPr sz="2500">
          <a:solidFill>
            <a:schemeClr val="tx1"/>
          </a:solidFill>
          <a:latin typeface="+mn-lt"/>
        </a:defRPr>
      </a:lvl4pPr>
      <a:lvl5pPr marL="2556910" indent="-284820" algn="l" defTabSz="1136045" rtl="0" eaLnBrk="0" fontAlgn="base" hangingPunct="0">
        <a:spcBef>
          <a:spcPct val="20000"/>
        </a:spcBef>
        <a:spcAft>
          <a:spcPct val="0"/>
        </a:spcAft>
        <a:buChar char="»"/>
        <a:defRPr sz="2500">
          <a:solidFill>
            <a:schemeClr val="tx1"/>
          </a:solidFill>
          <a:latin typeface="+mn-lt"/>
        </a:defRPr>
      </a:lvl5pPr>
      <a:lvl6pPr marL="2867623" indent="-284820" algn="l" defTabSz="1136045" rtl="0" eaLnBrk="0" fontAlgn="base" hangingPunct="0">
        <a:spcBef>
          <a:spcPct val="20000"/>
        </a:spcBef>
        <a:spcAft>
          <a:spcPct val="0"/>
        </a:spcAft>
        <a:buChar char="»"/>
        <a:defRPr sz="2500">
          <a:solidFill>
            <a:schemeClr val="tx1"/>
          </a:solidFill>
          <a:latin typeface="+mn-lt"/>
        </a:defRPr>
      </a:lvl6pPr>
      <a:lvl7pPr marL="3178336" indent="-284820" algn="l" defTabSz="1136045" rtl="0" eaLnBrk="0" fontAlgn="base" hangingPunct="0">
        <a:spcBef>
          <a:spcPct val="20000"/>
        </a:spcBef>
        <a:spcAft>
          <a:spcPct val="0"/>
        </a:spcAft>
        <a:buChar char="»"/>
        <a:defRPr sz="2500">
          <a:solidFill>
            <a:schemeClr val="tx1"/>
          </a:solidFill>
          <a:latin typeface="+mn-lt"/>
        </a:defRPr>
      </a:lvl7pPr>
      <a:lvl8pPr marL="3489049" indent="-284820" algn="l" defTabSz="1136045" rtl="0" eaLnBrk="0" fontAlgn="base" hangingPunct="0">
        <a:spcBef>
          <a:spcPct val="20000"/>
        </a:spcBef>
        <a:spcAft>
          <a:spcPct val="0"/>
        </a:spcAft>
        <a:buChar char="»"/>
        <a:defRPr sz="2500">
          <a:solidFill>
            <a:schemeClr val="tx1"/>
          </a:solidFill>
          <a:latin typeface="+mn-lt"/>
        </a:defRPr>
      </a:lvl8pPr>
      <a:lvl9pPr marL="3799763" indent="-284820" algn="l" defTabSz="1136045" rtl="0" eaLnBrk="0" fontAlgn="base" hangingPunct="0">
        <a:spcBef>
          <a:spcPct val="20000"/>
        </a:spcBef>
        <a:spcAft>
          <a:spcPct val="0"/>
        </a:spcAft>
        <a:buChar char="»"/>
        <a:defRPr sz="2500">
          <a:solidFill>
            <a:schemeClr val="tx1"/>
          </a:solidFill>
          <a:latin typeface="+mn-lt"/>
        </a:defRPr>
      </a:lvl9pPr>
    </p:bodyStyle>
    <p:otherStyle>
      <a:defPPr>
        <a:defRPr lang="en-US"/>
      </a:defPPr>
      <a:lvl1pPr marL="0" algn="l" defTabSz="621426" rtl="0" eaLnBrk="1" latinLnBrk="0" hangingPunct="1">
        <a:defRPr sz="1200" kern="1200">
          <a:solidFill>
            <a:schemeClr val="tx1"/>
          </a:solidFill>
          <a:latin typeface="+mn-lt"/>
          <a:ea typeface="+mn-ea"/>
          <a:cs typeface="+mn-cs"/>
        </a:defRPr>
      </a:lvl1pPr>
      <a:lvl2pPr marL="310713" algn="l" defTabSz="621426" rtl="0" eaLnBrk="1" latinLnBrk="0" hangingPunct="1">
        <a:defRPr sz="1200" kern="1200">
          <a:solidFill>
            <a:schemeClr val="tx1"/>
          </a:solidFill>
          <a:latin typeface="+mn-lt"/>
          <a:ea typeface="+mn-ea"/>
          <a:cs typeface="+mn-cs"/>
        </a:defRPr>
      </a:lvl2pPr>
      <a:lvl3pPr marL="621426" algn="l" defTabSz="621426" rtl="0" eaLnBrk="1" latinLnBrk="0" hangingPunct="1">
        <a:defRPr sz="1200" kern="1200">
          <a:solidFill>
            <a:schemeClr val="tx1"/>
          </a:solidFill>
          <a:latin typeface="+mn-lt"/>
          <a:ea typeface="+mn-ea"/>
          <a:cs typeface="+mn-cs"/>
        </a:defRPr>
      </a:lvl3pPr>
      <a:lvl4pPr marL="932139" algn="l" defTabSz="621426" rtl="0" eaLnBrk="1" latinLnBrk="0" hangingPunct="1">
        <a:defRPr sz="1200" kern="1200">
          <a:solidFill>
            <a:schemeClr val="tx1"/>
          </a:solidFill>
          <a:latin typeface="+mn-lt"/>
          <a:ea typeface="+mn-ea"/>
          <a:cs typeface="+mn-cs"/>
        </a:defRPr>
      </a:lvl4pPr>
      <a:lvl5pPr marL="1242852" algn="l" defTabSz="621426" rtl="0" eaLnBrk="1" latinLnBrk="0" hangingPunct="1">
        <a:defRPr sz="1200" kern="1200">
          <a:solidFill>
            <a:schemeClr val="tx1"/>
          </a:solidFill>
          <a:latin typeface="+mn-lt"/>
          <a:ea typeface="+mn-ea"/>
          <a:cs typeface="+mn-cs"/>
        </a:defRPr>
      </a:lvl5pPr>
      <a:lvl6pPr marL="1553566" algn="l" defTabSz="621426" rtl="0" eaLnBrk="1" latinLnBrk="0" hangingPunct="1">
        <a:defRPr sz="1200" kern="1200">
          <a:solidFill>
            <a:schemeClr val="tx1"/>
          </a:solidFill>
          <a:latin typeface="+mn-lt"/>
          <a:ea typeface="+mn-ea"/>
          <a:cs typeface="+mn-cs"/>
        </a:defRPr>
      </a:lvl6pPr>
      <a:lvl7pPr marL="1864279" algn="l" defTabSz="621426" rtl="0" eaLnBrk="1" latinLnBrk="0" hangingPunct="1">
        <a:defRPr sz="1200" kern="1200">
          <a:solidFill>
            <a:schemeClr val="tx1"/>
          </a:solidFill>
          <a:latin typeface="+mn-lt"/>
          <a:ea typeface="+mn-ea"/>
          <a:cs typeface="+mn-cs"/>
        </a:defRPr>
      </a:lvl7pPr>
      <a:lvl8pPr marL="2174992" algn="l" defTabSz="621426" rtl="0" eaLnBrk="1" latinLnBrk="0" hangingPunct="1">
        <a:defRPr sz="1200" kern="1200">
          <a:solidFill>
            <a:schemeClr val="tx1"/>
          </a:solidFill>
          <a:latin typeface="+mn-lt"/>
          <a:ea typeface="+mn-ea"/>
          <a:cs typeface="+mn-cs"/>
        </a:defRPr>
      </a:lvl8pPr>
      <a:lvl9pPr marL="2485705" algn="l" defTabSz="621426" rtl="0" eaLnBrk="1" latinLnBrk="0" hangingPunct="1">
        <a:defRPr sz="12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934" userDrawn="1">
          <p15:clr>
            <a:srgbClr val="F26B43"/>
          </p15:clr>
        </p15:guide>
        <p15:guide id="2" pos="154" userDrawn="1">
          <p15:clr>
            <a:srgbClr val="F26B43"/>
          </p15:clr>
        </p15:guide>
        <p15:guide id="3" pos="9062" userDrawn="1">
          <p15:clr>
            <a:srgbClr val="F26B43"/>
          </p15:clr>
        </p15:guide>
        <p15:guide id="4" orient="horz" pos="6476" userDrawn="1">
          <p15:clr>
            <a:srgbClr val="F26B43"/>
          </p15:clr>
        </p15:guide>
      </p15:sldGuideLst>
    </p:ext>
  </p:extLst>
</p:sldMaster>
</file>

<file path=ppt/slides/_rels/slide1.xml.rels><?xml version="1.0" encoding="UTF-8" standalone="yes"?>
<Relationships xmlns="http://schemas.openxmlformats.org/package/2006/relationships"><Relationship Id="rId13" Type="http://schemas.openxmlformats.org/officeDocument/2006/relationships/image" Target="../media/image13.png"/><Relationship Id="rId18" Type="http://schemas.openxmlformats.org/officeDocument/2006/relationships/image" Target="../media/image18.png"/><Relationship Id="rId26" Type="http://schemas.openxmlformats.org/officeDocument/2006/relationships/image" Target="../media/image25.jpeg"/><Relationship Id="rId3" Type="http://schemas.openxmlformats.org/officeDocument/2006/relationships/image" Target="../media/image5.png"/><Relationship Id="rId21" Type="http://schemas.openxmlformats.org/officeDocument/2006/relationships/image" Target="../media/image21.png"/><Relationship Id="rId34" Type="http://schemas.openxmlformats.org/officeDocument/2006/relationships/image" Target="../media/image32.png"/><Relationship Id="rId7" Type="http://schemas.openxmlformats.org/officeDocument/2006/relationships/image" Target="../media/image7.png"/><Relationship Id="rId12" Type="http://schemas.openxmlformats.org/officeDocument/2006/relationships/image" Target="../media/image12.png"/><Relationship Id="rId17" Type="http://schemas.openxmlformats.org/officeDocument/2006/relationships/image" Target="../media/image17.png"/><Relationship Id="rId25" Type="http://schemas.openxmlformats.org/officeDocument/2006/relationships/image" Target="cid:a0c5e358-fab3-4fd4-8395-446eb9730c68@prod.exchangelabs.com" TargetMode="External"/><Relationship Id="rId33" Type="http://schemas.openxmlformats.org/officeDocument/2006/relationships/image" Target="../media/image31.png"/><Relationship Id="rId2" Type="http://schemas.openxmlformats.org/officeDocument/2006/relationships/slideLayout" Target="../slideLayouts/slideLayout1.xml"/><Relationship Id="rId16" Type="http://schemas.openxmlformats.org/officeDocument/2006/relationships/image" Target="../media/image16.png"/><Relationship Id="rId20" Type="http://schemas.openxmlformats.org/officeDocument/2006/relationships/image" Target="../media/image20.png"/><Relationship Id="rId29" Type="http://schemas.openxmlformats.org/officeDocument/2006/relationships/image" Target="../media/image27.png"/><Relationship Id="rId1" Type="http://schemas.openxmlformats.org/officeDocument/2006/relationships/tags" Target="../tags/tag3.xml"/><Relationship Id="rId6" Type="http://schemas.openxmlformats.org/officeDocument/2006/relationships/image" Target="../media/image6.png"/><Relationship Id="rId11" Type="http://schemas.openxmlformats.org/officeDocument/2006/relationships/image" Target="../media/image11.png"/><Relationship Id="rId24" Type="http://schemas.openxmlformats.org/officeDocument/2006/relationships/image" Target="../media/image24.jpeg"/><Relationship Id="rId32" Type="http://schemas.openxmlformats.org/officeDocument/2006/relationships/image" Target="../media/image30.png"/><Relationship Id="rId5" Type="http://schemas.openxmlformats.org/officeDocument/2006/relationships/image" Target="../media/image1.emf"/><Relationship Id="rId15" Type="http://schemas.openxmlformats.org/officeDocument/2006/relationships/image" Target="../media/image15.png"/><Relationship Id="rId23" Type="http://schemas.openxmlformats.org/officeDocument/2006/relationships/image" Target="../media/image23.png"/><Relationship Id="rId28" Type="http://schemas.openxmlformats.org/officeDocument/2006/relationships/image" Target="../media/image26.png"/><Relationship Id="rId10" Type="http://schemas.openxmlformats.org/officeDocument/2006/relationships/image" Target="../media/image10.png"/><Relationship Id="rId19" Type="http://schemas.openxmlformats.org/officeDocument/2006/relationships/image" Target="../media/image19.png"/><Relationship Id="rId31" Type="http://schemas.openxmlformats.org/officeDocument/2006/relationships/image" Target="../media/image29.png"/><Relationship Id="rId4" Type="http://schemas.openxmlformats.org/officeDocument/2006/relationships/oleObject" Target="../embeddings/oleObject3.bin"/><Relationship Id="rId9" Type="http://schemas.openxmlformats.org/officeDocument/2006/relationships/image" Target="../media/image9.png"/><Relationship Id="rId14" Type="http://schemas.openxmlformats.org/officeDocument/2006/relationships/image" Target="../media/image14.png"/><Relationship Id="rId22" Type="http://schemas.openxmlformats.org/officeDocument/2006/relationships/image" Target="../media/image22.png"/><Relationship Id="rId27" Type="http://schemas.openxmlformats.org/officeDocument/2006/relationships/image" Target="cid:8ba9d5cf-6484-4a9f-9204-d571bd678fa6@prod.exchangelabs.com" TargetMode="External"/><Relationship Id="rId30" Type="http://schemas.openxmlformats.org/officeDocument/2006/relationships/image" Target="../media/image28.png"/><Relationship Id="rId35" Type="http://schemas.openxmlformats.org/officeDocument/2006/relationships/image" Target="../media/image33.png"/><Relationship Id="rId8"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a:extLst>
              <a:ext uri="{FF2B5EF4-FFF2-40B4-BE49-F238E27FC236}">
                <a16:creationId xmlns:a16="http://schemas.microsoft.com/office/drawing/2014/main" id="{ADF27857-3DA5-EB70-8628-655770040F03}"/>
              </a:ext>
            </a:extLst>
          </p:cNvPr>
          <p:cNvPicPr>
            <a:picLocks noChangeAspect="1"/>
          </p:cNvPicPr>
          <p:nvPr/>
        </p:nvPicPr>
        <p:blipFill>
          <a:blip r:embed="rId3"/>
          <a:stretch>
            <a:fillRect/>
          </a:stretch>
        </p:blipFill>
        <p:spPr>
          <a:xfrm>
            <a:off x="6442497" y="6261199"/>
            <a:ext cx="1975271" cy="1894127"/>
          </a:xfrm>
          <a:prstGeom prst="rect">
            <a:avLst/>
          </a:prstGeom>
        </p:spPr>
      </p:pic>
      <p:graphicFrame>
        <p:nvGraphicFramePr>
          <p:cNvPr id="2" name="think-cell data - do not delete" hidden="1">
            <a:extLst>
              <a:ext uri="{FF2B5EF4-FFF2-40B4-BE49-F238E27FC236}">
                <a16:creationId xmlns:a16="http://schemas.microsoft.com/office/drawing/2014/main" id="{F902DB1C-3807-8532-2260-F1378B7C4856}"/>
              </a:ext>
            </a:extLst>
          </p:cNvPr>
          <p:cNvGraphicFramePr>
            <a:graphicFrameLocks noChangeAspect="1"/>
          </p:cNvGraphicFramePr>
          <p:nvPr>
            <p:custDataLst>
              <p:tags r:id="rId1"/>
            </p:custDataLst>
            <p:extLst>
              <p:ext uri="{D42A27DB-BD31-4B8C-83A1-F6EECF244321}">
                <p14:modId xmlns:p14="http://schemas.microsoft.com/office/powerpoint/2010/main" val="205480981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47" imgH="348" progId="TCLayout.ActiveDocument.1">
                  <p:embed/>
                </p:oleObj>
              </mc:Choice>
              <mc:Fallback>
                <p:oleObj name="think-cell Slide" r:id="rId4" imgW="347" imgH="348" progId="TCLayout.ActiveDocument.1">
                  <p:embed/>
                  <p:pic>
                    <p:nvPicPr>
                      <p:cNvPr id="2" name="think-cell data - do not delete" hidden="1">
                        <a:extLst>
                          <a:ext uri="{FF2B5EF4-FFF2-40B4-BE49-F238E27FC236}">
                            <a16:creationId xmlns:a16="http://schemas.microsoft.com/office/drawing/2014/main" id="{F902DB1C-3807-8532-2260-F1378B7C485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051" name="Text Box 10"/>
          <p:cNvSpPr txBox="1">
            <a:spLocks noChangeArrowheads="1"/>
          </p:cNvSpPr>
          <p:nvPr/>
        </p:nvSpPr>
        <p:spPr bwMode="auto">
          <a:xfrm>
            <a:off x="241245" y="1422732"/>
            <a:ext cx="3193011" cy="1935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Aft>
                <a:spcPct val="20000"/>
              </a:spcAft>
            </a:pPr>
            <a:r>
              <a:rPr lang="en-US" altLang="en-US" sz="1050" b="1" dirty="0">
                <a:solidFill>
                  <a:schemeClr val="accent1"/>
                </a:solidFill>
                <a:latin typeface="+mn-lt"/>
              </a:rPr>
              <a:t>Abstract</a:t>
            </a:r>
          </a:p>
          <a:p>
            <a:pPr marL="0" marR="0">
              <a:lnSpc>
                <a:spcPct val="107000"/>
              </a:lnSpc>
              <a:spcAft>
                <a:spcPts val="800"/>
              </a:spcAft>
            </a:pPr>
            <a:r>
              <a:rPr lang="en-US" sz="750" kern="100" dirty="0">
                <a:effectLst/>
                <a:latin typeface="Aptos" panose="020B0004020202020204" pitchFamily="34" charset="0"/>
                <a:ea typeface="Aptos" panose="020B0004020202020204" pitchFamily="34" charset="0"/>
                <a:cs typeface="Times New Roman" panose="02020603050405020304" pitchFamily="18" charset="0"/>
              </a:rPr>
              <a:t>Bioanalytical labs supporting early-stage drug discovery simultaneously optimize throughput, sensitivity, reproducibility and cost to drive sustainable portfolio impact. In addition, capacity for specialty, fit-for-purpose investigations can provide valuable metadata and clarity for enabling project progression. Mass spectrometry has become the tool of choice for biopharmaceutical discovery analysis, and nominal-mass instruments provide excellent sensitivity, robustness and throughput. High-resolution models have repeatedly demonstrated utility in providing highly-selective discrimination between analytes and facilitating high-fidelity untargeted analysis, however application to early-stage screening has been limited. Here we describe the integration of a state-of-the-art, high-resolution mass spectrometer (HRMS) for early-discovery bioanalysis. This work will highlight key features, capabilities and applicability of a novel high-throughput, microflow-LC-HRMS platform.</a:t>
            </a:r>
          </a:p>
        </p:txBody>
      </p:sp>
      <p:sp>
        <p:nvSpPr>
          <p:cNvPr id="2053" name="Text Box 12"/>
          <p:cNvSpPr txBox="1">
            <a:spLocks noChangeArrowheads="1"/>
          </p:cNvSpPr>
          <p:nvPr/>
        </p:nvSpPr>
        <p:spPr bwMode="auto">
          <a:xfrm>
            <a:off x="3950985" y="1422732"/>
            <a:ext cx="4206190"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Aft>
                <a:spcPct val="20000"/>
              </a:spcAft>
            </a:pPr>
            <a:r>
              <a:rPr lang="en-US" altLang="en-US" sz="1050" b="1" dirty="0">
                <a:solidFill>
                  <a:schemeClr val="accent1"/>
                </a:solidFill>
                <a:latin typeface="+mn-lt"/>
              </a:rPr>
              <a:t>High-throughput, enterprise quantitative MS</a:t>
            </a:r>
            <a:endParaRPr lang="en-US" altLang="en-US" sz="1100" b="1" dirty="0">
              <a:solidFill>
                <a:schemeClr val="accent1"/>
              </a:solidFill>
              <a:latin typeface="+mn-lt"/>
            </a:endParaRPr>
          </a:p>
        </p:txBody>
      </p:sp>
      <p:sp>
        <p:nvSpPr>
          <p:cNvPr id="2054" name="Text Box 14"/>
          <p:cNvSpPr txBox="1">
            <a:spLocks noChangeArrowheads="1"/>
          </p:cNvSpPr>
          <p:nvPr/>
        </p:nvSpPr>
        <p:spPr bwMode="auto">
          <a:xfrm>
            <a:off x="9487395" y="10162270"/>
            <a:ext cx="3374136"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pPr>
            <a:r>
              <a:rPr lang="en-US" altLang="en-US" sz="1050" b="1" dirty="0">
                <a:solidFill>
                  <a:schemeClr val="accent1"/>
                </a:solidFill>
                <a:latin typeface="+mn-lt"/>
                <a:cs typeface="Arial" panose="020B0604020202020204" pitchFamily="34" charset="0"/>
              </a:rPr>
              <a:t>Acknowledgements</a:t>
            </a:r>
          </a:p>
        </p:txBody>
      </p:sp>
      <p:sp>
        <p:nvSpPr>
          <p:cNvPr id="2055" name="Text Box 15"/>
          <p:cNvSpPr txBox="1">
            <a:spLocks noChangeArrowheads="1"/>
          </p:cNvSpPr>
          <p:nvPr/>
        </p:nvSpPr>
        <p:spPr bwMode="auto">
          <a:xfrm>
            <a:off x="9433871" y="7831066"/>
            <a:ext cx="3374136"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just">
              <a:spcAft>
                <a:spcPct val="20000"/>
              </a:spcAft>
            </a:pPr>
            <a:r>
              <a:rPr lang="en-US" altLang="en-US" sz="1050" b="1" dirty="0">
                <a:solidFill>
                  <a:schemeClr val="accent1"/>
                </a:solidFill>
                <a:latin typeface="+mn-lt"/>
              </a:rPr>
              <a:t>Conclusions</a:t>
            </a:r>
            <a:endParaRPr lang="en-US" altLang="en-US" sz="1100" b="1" dirty="0">
              <a:solidFill>
                <a:schemeClr val="accent1"/>
              </a:solidFill>
              <a:latin typeface="+mn-lt"/>
            </a:endParaRPr>
          </a:p>
        </p:txBody>
      </p:sp>
      <p:sp>
        <p:nvSpPr>
          <p:cNvPr id="2062" name="Text Box 24"/>
          <p:cNvSpPr txBox="1">
            <a:spLocks noChangeArrowheads="1"/>
          </p:cNvSpPr>
          <p:nvPr/>
        </p:nvSpPr>
        <p:spPr bwMode="auto">
          <a:xfrm>
            <a:off x="241245" y="3514119"/>
            <a:ext cx="3390089"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pPr>
            <a:r>
              <a:rPr lang="en-US" altLang="en-US" sz="1050" b="1" dirty="0">
                <a:solidFill>
                  <a:schemeClr val="accent1"/>
                </a:solidFill>
                <a:latin typeface="+mn-lt"/>
              </a:rPr>
              <a:t>HT-</a:t>
            </a:r>
            <a:r>
              <a:rPr lang="en-US" altLang="en-US" sz="1050" b="1" dirty="0">
                <a:solidFill>
                  <a:schemeClr val="accent1"/>
                </a:solidFill>
                <a:latin typeface="Pfizer Diatype Office" panose="020B0504040202060203" pitchFamily="34" charset="0"/>
              </a:rPr>
              <a:t>µ</a:t>
            </a:r>
            <a:r>
              <a:rPr lang="en-US" altLang="en-US" sz="1050" b="1" dirty="0" err="1">
                <a:solidFill>
                  <a:schemeClr val="accent1"/>
                </a:solidFill>
                <a:latin typeface="+mn-lt"/>
              </a:rPr>
              <a:t>fLC</a:t>
            </a:r>
            <a:r>
              <a:rPr lang="en-US" altLang="en-US" sz="1050" b="1" dirty="0">
                <a:solidFill>
                  <a:schemeClr val="accent1"/>
                </a:solidFill>
                <a:latin typeface="+mn-lt"/>
              </a:rPr>
              <a:t>-HRMS configuration</a:t>
            </a:r>
            <a:endParaRPr lang="en-US" altLang="en-US" sz="1100" b="1" dirty="0">
              <a:solidFill>
                <a:schemeClr val="accent1"/>
              </a:solidFill>
              <a:latin typeface="+mn-lt"/>
            </a:endParaRPr>
          </a:p>
        </p:txBody>
      </p:sp>
      <p:sp>
        <p:nvSpPr>
          <p:cNvPr id="3" name="Title 2">
            <a:extLst>
              <a:ext uri="{FF2B5EF4-FFF2-40B4-BE49-F238E27FC236}">
                <a16:creationId xmlns:a16="http://schemas.microsoft.com/office/drawing/2014/main" id="{D80046E3-09B3-470F-BC73-0F9912EAF212}"/>
              </a:ext>
            </a:extLst>
          </p:cNvPr>
          <p:cNvSpPr txBox="1">
            <a:spLocks/>
          </p:cNvSpPr>
          <p:nvPr/>
        </p:nvSpPr>
        <p:spPr>
          <a:xfrm>
            <a:off x="117316" y="82271"/>
            <a:ext cx="12646762" cy="1533753"/>
          </a:xfrm>
          <a:prstGeom prst="rect">
            <a:avLst/>
          </a:prstGeom>
        </p:spPr>
        <p:txBody>
          <a:bodyPr wrap="square" anchor="t">
            <a:spAutoFit/>
          </a:bodyPr>
          <a:lstStyle>
            <a:lvl1pPr algn="l" defTabSz="1136045" rtl="0" eaLnBrk="0" fontAlgn="base" hangingPunct="0">
              <a:spcBef>
                <a:spcPct val="0"/>
              </a:spcBef>
              <a:spcAft>
                <a:spcPct val="0"/>
              </a:spcAft>
              <a:defRPr sz="2800" b="1">
                <a:solidFill>
                  <a:schemeClr val="accent1"/>
                </a:solidFill>
                <a:latin typeface="Noto Sans" panose="020B0502040504020204" pitchFamily="34"/>
                <a:ea typeface="Noto Sans" panose="020B0502040504020204" pitchFamily="34"/>
                <a:cs typeface="Noto Sans" panose="020B0502040504020204" pitchFamily="34"/>
              </a:defRPr>
            </a:lvl1pPr>
            <a:lvl2pPr algn="ctr" defTabSz="1136045" rtl="0" eaLnBrk="0" fontAlgn="base" hangingPunct="0">
              <a:spcBef>
                <a:spcPct val="0"/>
              </a:spcBef>
              <a:spcAft>
                <a:spcPct val="0"/>
              </a:spcAft>
              <a:defRPr sz="5400">
                <a:solidFill>
                  <a:schemeClr val="tx2"/>
                </a:solidFill>
                <a:latin typeface="Times New Roman" pitchFamily="18" charset="0"/>
              </a:defRPr>
            </a:lvl2pPr>
            <a:lvl3pPr algn="ctr" defTabSz="1136045" rtl="0" eaLnBrk="0" fontAlgn="base" hangingPunct="0">
              <a:spcBef>
                <a:spcPct val="0"/>
              </a:spcBef>
              <a:spcAft>
                <a:spcPct val="0"/>
              </a:spcAft>
              <a:defRPr sz="5400">
                <a:solidFill>
                  <a:schemeClr val="tx2"/>
                </a:solidFill>
                <a:latin typeface="Times New Roman" pitchFamily="18" charset="0"/>
              </a:defRPr>
            </a:lvl3pPr>
            <a:lvl4pPr algn="ctr" defTabSz="1136045" rtl="0" eaLnBrk="0" fontAlgn="base" hangingPunct="0">
              <a:spcBef>
                <a:spcPct val="0"/>
              </a:spcBef>
              <a:spcAft>
                <a:spcPct val="0"/>
              </a:spcAft>
              <a:defRPr sz="5400">
                <a:solidFill>
                  <a:schemeClr val="tx2"/>
                </a:solidFill>
                <a:latin typeface="Times New Roman" pitchFamily="18" charset="0"/>
              </a:defRPr>
            </a:lvl4pPr>
            <a:lvl5pPr algn="ctr" defTabSz="1136045" rtl="0" eaLnBrk="0" fontAlgn="base" hangingPunct="0">
              <a:spcBef>
                <a:spcPct val="0"/>
              </a:spcBef>
              <a:spcAft>
                <a:spcPct val="0"/>
              </a:spcAft>
              <a:defRPr sz="5400">
                <a:solidFill>
                  <a:schemeClr val="tx2"/>
                </a:solidFill>
                <a:latin typeface="Times New Roman" pitchFamily="18" charset="0"/>
              </a:defRPr>
            </a:lvl5pPr>
            <a:lvl6pPr marL="310713" algn="ctr" defTabSz="1136045" rtl="0" eaLnBrk="0" fontAlgn="base" hangingPunct="0">
              <a:spcBef>
                <a:spcPct val="0"/>
              </a:spcBef>
              <a:spcAft>
                <a:spcPct val="0"/>
              </a:spcAft>
              <a:defRPr sz="5400">
                <a:solidFill>
                  <a:schemeClr val="tx2"/>
                </a:solidFill>
                <a:latin typeface="Times New Roman" pitchFamily="18" charset="0"/>
              </a:defRPr>
            </a:lvl6pPr>
            <a:lvl7pPr marL="621426" algn="ctr" defTabSz="1136045" rtl="0" eaLnBrk="0" fontAlgn="base" hangingPunct="0">
              <a:spcBef>
                <a:spcPct val="0"/>
              </a:spcBef>
              <a:spcAft>
                <a:spcPct val="0"/>
              </a:spcAft>
              <a:defRPr sz="5400">
                <a:solidFill>
                  <a:schemeClr val="tx2"/>
                </a:solidFill>
                <a:latin typeface="Times New Roman" pitchFamily="18" charset="0"/>
              </a:defRPr>
            </a:lvl7pPr>
            <a:lvl8pPr marL="932139" algn="ctr" defTabSz="1136045" rtl="0" eaLnBrk="0" fontAlgn="base" hangingPunct="0">
              <a:spcBef>
                <a:spcPct val="0"/>
              </a:spcBef>
              <a:spcAft>
                <a:spcPct val="0"/>
              </a:spcAft>
              <a:defRPr sz="5400">
                <a:solidFill>
                  <a:schemeClr val="tx2"/>
                </a:solidFill>
                <a:latin typeface="Times New Roman" pitchFamily="18" charset="0"/>
              </a:defRPr>
            </a:lvl8pPr>
            <a:lvl9pPr marL="1242852" algn="ctr" defTabSz="1136045" rtl="0" eaLnBrk="0" fontAlgn="base" hangingPunct="0">
              <a:spcBef>
                <a:spcPct val="0"/>
              </a:spcBef>
              <a:spcAft>
                <a:spcPct val="0"/>
              </a:spcAft>
              <a:defRPr sz="5400">
                <a:solidFill>
                  <a:schemeClr val="tx2"/>
                </a:solidFill>
                <a:latin typeface="Times New Roman" pitchFamily="18" charset="0"/>
              </a:defRPr>
            </a:lvl9pPr>
          </a:lstStyle>
          <a:p>
            <a:pPr>
              <a:spcAft>
                <a:spcPts val="200"/>
              </a:spcAft>
              <a:defRPr/>
            </a:pPr>
            <a:r>
              <a:rPr lang="en-US" sz="2300" dirty="0"/>
              <a:t>Integration of high-throughput, </a:t>
            </a:r>
            <a:r>
              <a:rPr lang="en-US" sz="2300" dirty="0" err="1"/>
              <a:t>microflow</a:t>
            </a:r>
            <a:r>
              <a:rPr lang="en-US" sz="2300" dirty="0"/>
              <a:t> LC-high-resolution mass spectrometry (HT-µ</a:t>
            </a:r>
            <a:r>
              <a:rPr lang="en-US" sz="2300" dirty="0" err="1"/>
              <a:t>fLC</a:t>
            </a:r>
            <a:r>
              <a:rPr lang="en-US" sz="2300" dirty="0"/>
              <a:t>-HRMS) in early discovery bioanalysis</a:t>
            </a:r>
          </a:p>
          <a:p>
            <a:pPr>
              <a:spcAft>
                <a:spcPts val="0"/>
              </a:spcAft>
              <a:defRPr/>
            </a:pPr>
            <a:r>
              <a:rPr lang="en-US" sz="1200" dirty="0"/>
              <a:t>Brendon Kapinos</a:t>
            </a:r>
            <a:r>
              <a:rPr lang="en-US" sz="1200" baseline="30000" dirty="0"/>
              <a:t>1</a:t>
            </a:r>
            <a:r>
              <a:rPr lang="en-US" sz="1200" dirty="0"/>
              <a:t>, Jamie Tourville</a:t>
            </a:r>
            <a:r>
              <a:rPr lang="en-US" sz="1200" baseline="30000" dirty="0"/>
              <a:t>1</a:t>
            </a:r>
            <a:r>
              <a:rPr lang="en-US" sz="1200" dirty="0"/>
              <a:t>, Hannah Moulton</a:t>
            </a:r>
            <a:r>
              <a:rPr lang="en-US" sz="1200" baseline="30000" dirty="0"/>
              <a:t>1</a:t>
            </a:r>
            <a:r>
              <a:rPr lang="en-US" sz="1200" dirty="0"/>
              <a:t>, Matt Troutman</a:t>
            </a:r>
            <a:r>
              <a:rPr lang="en-US" sz="1200" baseline="30000" dirty="0"/>
              <a:t>1</a:t>
            </a:r>
            <a:r>
              <a:rPr lang="en-US" sz="1200" dirty="0"/>
              <a:t>, Steve Ainley</a:t>
            </a:r>
            <a:r>
              <a:rPr lang="en-US" sz="1200" baseline="30000" dirty="0"/>
              <a:t>2</a:t>
            </a:r>
            <a:r>
              <a:rPr lang="en-US" sz="1200" dirty="0"/>
              <a:t>, Wayne Lootsma</a:t>
            </a:r>
            <a:r>
              <a:rPr lang="en-US" sz="1200" baseline="30000" dirty="0"/>
              <a:t>2</a:t>
            </a:r>
          </a:p>
          <a:p>
            <a:pPr>
              <a:spcAft>
                <a:spcPts val="0"/>
              </a:spcAft>
              <a:defRPr/>
            </a:pPr>
            <a:r>
              <a:rPr lang="en-US" sz="1000" baseline="30000" dirty="0"/>
              <a:t>1</a:t>
            </a:r>
            <a:r>
              <a:rPr lang="en-US" sz="1000" dirty="0"/>
              <a:t>Pfizer, Groton CT, </a:t>
            </a:r>
            <a:r>
              <a:rPr lang="en-US" sz="1000" baseline="30000" dirty="0"/>
              <a:t>2</a:t>
            </a:r>
            <a:r>
              <a:rPr lang="en-US" sz="1000" dirty="0"/>
              <a:t>Sound Analytics, Deep River CT</a:t>
            </a:r>
            <a:endParaRPr lang="en-US" sz="1000" baseline="30000" dirty="0"/>
          </a:p>
          <a:p>
            <a:pPr>
              <a:spcAft>
                <a:spcPts val="1200"/>
              </a:spcAft>
              <a:defRPr/>
            </a:pPr>
            <a:endParaRPr lang="en-US" sz="2400" kern="0" dirty="0">
              <a:latin typeface="+mj-lt"/>
            </a:endParaRPr>
          </a:p>
        </p:txBody>
      </p:sp>
      <p:sp>
        <p:nvSpPr>
          <p:cNvPr id="4" name="Rectangle 3"/>
          <p:cNvSpPr/>
          <p:nvPr/>
        </p:nvSpPr>
        <p:spPr bwMode="auto">
          <a:xfrm>
            <a:off x="12981709" y="10363200"/>
            <a:ext cx="1510146" cy="443345"/>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5" name="Text Box 24">
            <a:extLst>
              <a:ext uri="{FF2B5EF4-FFF2-40B4-BE49-F238E27FC236}">
                <a16:creationId xmlns:a16="http://schemas.microsoft.com/office/drawing/2014/main" id="{859FB65C-7CE8-B83A-D176-B14BEC8AFF48}"/>
              </a:ext>
            </a:extLst>
          </p:cNvPr>
          <p:cNvSpPr txBox="1">
            <a:spLocks noChangeArrowheads="1"/>
          </p:cNvSpPr>
          <p:nvPr/>
        </p:nvSpPr>
        <p:spPr bwMode="auto">
          <a:xfrm>
            <a:off x="205724" y="6974816"/>
            <a:ext cx="3390089"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Aft>
                <a:spcPct val="20000"/>
              </a:spcAft>
            </a:pPr>
            <a:r>
              <a:rPr lang="en-US" altLang="en-US" sz="1050" b="1" dirty="0">
                <a:solidFill>
                  <a:schemeClr val="accent1"/>
                </a:solidFill>
                <a:latin typeface="+mn-lt"/>
              </a:rPr>
              <a:t>HRMS system components and optimization</a:t>
            </a:r>
          </a:p>
        </p:txBody>
      </p:sp>
      <p:sp>
        <p:nvSpPr>
          <p:cNvPr id="6" name="Text Box 21">
            <a:extLst>
              <a:ext uri="{FF2B5EF4-FFF2-40B4-BE49-F238E27FC236}">
                <a16:creationId xmlns:a16="http://schemas.microsoft.com/office/drawing/2014/main" id="{3ABF674E-B565-1739-F9A8-EB02933BDECB}"/>
              </a:ext>
            </a:extLst>
          </p:cNvPr>
          <p:cNvSpPr txBox="1">
            <a:spLocks noChangeArrowheads="1"/>
          </p:cNvSpPr>
          <p:nvPr/>
        </p:nvSpPr>
        <p:spPr bwMode="auto">
          <a:xfrm>
            <a:off x="9446544" y="4509423"/>
            <a:ext cx="3374136" cy="3357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50" b="1" dirty="0">
                <a:solidFill>
                  <a:schemeClr val="accent1"/>
                </a:solidFill>
                <a:latin typeface="+mn-lt"/>
              </a:rPr>
              <a:t>HT-</a:t>
            </a:r>
            <a:r>
              <a:rPr lang="en-US" altLang="en-US" sz="1050" b="1" dirty="0">
                <a:solidFill>
                  <a:schemeClr val="accent1"/>
                </a:solidFill>
                <a:latin typeface="Pfizer Diatype Office" panose="020B0504040202060203" pitchFamily="34" charset="0"/>
              </a:rPr>
              <a:t>µ</a:t>
            </a:r>
            <a:r>
              <a:rPr lang="en-US" altLang="en-US" sz="1050" b="1" dirty="0" err="1">
                <a:solidFill>
                  <a:schemeClr val="accent1"/>
                </a:solidFill>
                <a:latin typeface="+mn-lt"/>
              </a:rPr>
              <a:t>fLC</a:t>
            </a:r>
            <a:r>
              <a:rPr lang="en-US" altLang="en-US" sz="1050" b="1" dirty="0">
                <a:solidFill>
                  <a:schemeClr val="accent1"/>
                </a:solidFill>
                <a:latin typeface="+mn-lt"/>
              </a:rPr>
              <a:t>-HRMS for </a:t>
            </a:r>
            <a:r>
              <a:rPr lang="en-US" altLang="en-US" sz="1050" b="1" i="1" dirty="0">
                <a:solidFill>
                  <a:schemeClr val="accent1"/>
                </a:solidFill>
                <a:latin typeface="+mn-lt"/>
              </a:rPr>
              <a:t>in vivo </a:t>
            </a:r>
            <a:r>
              <a:rPr lang="en-US" altLang="en-US" sz="1050" b="1" dirty="0">
                <a:solidFill>
                  <a:schemeClr val="accent1"/>
                </a:solidFill>
                <a:latin typeface="+mn-lt"/>
              </a:rPr>
              <a:t>analyses</a:t>
            </a:r>
          </a:p>
          <a:p>
            <a:pPr algn="just"/>
            <a:endParaRPr lang="en-US" altLang="en-US" sz="1050" dirty="0">
              <a:solidFill>
                <a:srgbClr val="000000"/>
              </a:solidFill>
              <a:latin typeface="+mn-lt"/>
            </a:endParaRPr>
          </a:p>
        </p:txBody>
      </p:sp>
      <p:pic>
        <p:nvPicPr>
          <p:cNvPr id="10" name="Picture 9">
            <a:extLst>
              <a:ext uri="{FF2B5EF4-FFF2-40B4-BE49-F238E27FC236}">
                <a16:creationId xmlns:a16="http://schemas.microsoft.com/office/drawing/2014/main" id="{4185260F-5C23-0F7D-CDAD-B1FCF9DFEDF4}"/>
              </a:ext>
            </a:extLst>
          </p:cNvPr>
          <p:cNvPicPr>
            <a:picLocks noChangeAspect="1"/>
          </p:cNvPicPr>
          <p:nvPr/>
        </p:nvPicPr>
        <p:blipFill>
          <a:blip r:embed="rId6"/>
          <a:stretch>
            <a:fillRect/>
          </a:stretch>
        </p:blipFill>
        <p:spPr>
          <a:xfrm>
            <a:off x="3841039" y="1610001"/>
            <a:ext cx="2491609" cy="1734356"/>
          </a:xfrm>
          <a:prstGeom prst="rect">
            <a:avLst/>
          </a:prstGeom>
        </p:spPr>
      </p:pic>
      <p:sp>
        <p:nvSpPr>
          <p:cNvPr id="11" name="TextBox 10">
            <a:extLst>
              <a:ext uri="{FF2B5EF4-FFF2-40B4-BE49-F238E27FC236}">
                <a16:creationId xmlns:a16="http://schemas.microsoft.com/office/drawing/2014/main" id="{7322F0B3-C141-0AAD-0E5E-584FDC1CD910}"/>
              </a:ext>
            </a:extLst>
          </p:cNvPr>
          <p:cNvSpPr txBox="1"/>
          <p:nvPr/>
        </p:nvSpPr>
        <p:spPr>
          <a:xfrm>
            <a:off x="5943618" y="4882937"/>
            <a:ext cx="2973806" cy="1107996"/>
          </a:xfrm>
          <a:prstGeom prst="rect">
            <a:avLst/>
          </a:prstGeom>
          <a:noFill/>
        </p:spPr>
        <p:txBody>
          <a:bodyPr wrap="square" rtlCol="0">
            <a:spAutoFit/>
          </a:bodyPr>
          <a:lstStyle/>
          <a:p>
            <a:r>
              <a:rPr lang="en-US" sz="600" u="sng" dirty="0">
                <a:latin typeface="Arial" panose="020B0604020202020204" pitchFamily="34" charset="0"/>
                <a:cs typeface="Arial" panose="020B0604020202020204" pitchFamily="34" charset="0"/>
              </a:rPr>
              <a:t>Figure 4a-c.</a:t>
            </a:r>
            <a:r>
              <a:rPr lang="en-US" sz="600" dirty="0">
                <a:latin typeface="Arial" panose="020B0604020202020204" pitchFamily="34" charset="0"/>
                <a:cs typeface="Arial" panose="020B0604020202020204" pitchFamily="34" charset="0"/>
              </a:rPr>
              <a:t> Configuring high-throughput, high-resolution MS analysis of known drug candidates by MRM-HR. An existing high-throughput MS workflow was leveraged with relatively minor adjustments for accessibility and transferability. An MRM-HR “starter method” was built within SCIEX OS software, containing source parameters and accumulation time (A). </a:t>
            </a:r>
            <a:r>
              <a:rPr lang="en-US" sz="600" dirty="0" err="1">
                <a:latin typeface="Arial" panose="020B0604020202020204" pitchFamily="34" charset="0"/>
                <a:cs typeface="Arial" panose="020B0604020202020204" pitchFamily="34" charset="0"/>
              </a:rPr>
              <a:t>LeadScape</a:t>
            </a:r>
            <a:r>
              <a:rPr lang="en-US" sz="600" dirty="0">
                <a:latin typeface="Arial" panose="020B0604020202020204" pitchFamily="34" charset="0"/>
                <a:cs typeface="Arial" panose="020B0604020202020204" pitchFamily="34" charset="0"/>
              </a:rPr>
              <a:t> software interfaced directly with an enterprise MRM database and controlled the LS-1 sample delivery system. Existing nominal-mass MRM methods were retrieved, and MRM-HR methods were built automatically. </a:t>
            </a:r>
            <a:r>
              <a:rPr lang="en-US" sz="600" dirty="0" err="1">
                <a:latin typeface="Arial" panose="020B0604020202020204" pitchFamily="34" charset="0"/>
                <a:cs typeface="Arial" panose="020B0604020202020204" pitchFamily="34" charset="0"/>
              </a:rPr>
              <a:t>Bioanalysts</a:t>
            </a:r>
            <a:r>
              <a:rPr lang="en-US" sz="600" dirty="0">
                <a:latin typeface="Arial" panose="020B0604020202020204" pitchFamily="34" charset="0"/>
                <a:cs typeface="Arial" panose="020B0604020202020204" pitchFamily="34" charset="0"/>
              </a:rPr>
              <a:t> can define TOFMS start/stop masses per analyte (B). Data analysis of multi-injected MRM-HR datasets was performed in SCIEX </a:t>
            </a:r>
            <a:r>
              <a:rPr lang="en-US" sz="600" dirty="0" err="1">
                <a:latin typeface="Arial" panose="020B0604020202020204" pitchFamily="34" charset="0"/>
                <a:cs typeface="Arial" panose="020B0604020202020204" pitchFamily="34" charset="0"/>
              </a:rPr>
              <a:t>MultiQuant</a:t>
            </a:r>
            <a:r>
              <a:rPr lang="en-US" sz="600" dirty="0">
                <a:latin typeface="Arial" panose="020B0604020202020204" pitchFamily="34" charset="0"/>
                <a:cs typeface="Arial" panose="020B0604020202020204" pitchFamily="34" charset="0"/>
              </a:rPr>
              <a:t> 3.03, TOF mass extraction ranges are user-defined per analyte (C).</a:t>
            </a:r>
            <a:endParaRPr lang="en-US" sz="600" u="sng" dirty="0">
              <a:latin typeface="Arial" panose="020B0604020202020204" pitchFamily="34" charset="0"/>
              <a:cs typeface="Arial" panose="020B0604020202020204" pitchFamily="34" charset="0"/>
            </a:endParaRPr>
          </a:p>
        </p:txBody>
      </p:sp>
      <p:pic>
        <p:nvPicPr>
          <p:cNvPr id="15" name="Picture 14">
            <a:extLst>
              <a:ext uri="{FF2B5EF4-FFF2-40B4-BE49-F238E27FC236}">
                <a16:creationId xmlns:a16="http://schemas.microsoft.com/office/drawing/2014/main" id="{05B546F8-F008-3B8D-DCD3-84FDC82F4388}"/>
              </a:ext>
            </a:extLst>
          </p:cNvPr>
          <p:cNvPicPr>
            <a:picLocks noChangeAspect="1"/>
          </p:cNvPicPr>
          <p:nvPr/>
        </p:nvPicPr>
        <p:blipFill>
          <a:blip r:embed="rId7"/>
          <a:stretch>
            <a:fillRect/>
          </a:stretch>
        </p:blipFill>
        <p:spPr>
          <a:xfrm>
            <a:off x="4033451" y="3660098"/>
            <a:ext cx="1960075" cy="1083775"/>
          </a:xfrm>
          <a:prstGeom prst="rect">
            <a:avLst/>
          </a:prstGeom>
        </p:spPr>
      </p:pic>
      <p:pic>
        <p:nvPicPr>
          <p:cNvPr id="19" name="Picture 5">
            <a:extLst>
              <a:ext uri="{FF2B5EF4-FFF2-40B4-BE49-F238E27FC236}">
                <a16:creationId xmlns:a16="http://schemas.microsoft.com/office/drawing/2014/main" id="{FD6E272C-75EF-2E20-40B0-659A1FE883A0}"/>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889778" y="7295203"/>
            <a:ext cx="811416" cy="10717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20">
            <a:extLst>
              <a:ext uri="{FF2B5EF4-FFF2-40B4-BE49-F238E27FC236}">
                <a16:creationId xmlns:a16="http://schemas.microsoft.com/office/drawing/2014/main" id="{48F74260-61F8-7635-1D41-C1EA7BDB287B}"/>
              </a:ext>
            </a:extLst>
          </p:cNvPr>
          <p:cNvPicPr>
            <a:picLocks noChangeAspect="1"/>
          </p:cNvPicPr>
          <p:nvPr/>
        </p:nvPicPr>
        <p:blipFill>
          <a:blip r:embed="rId9"/>
          <a:stretch>
            <a:fillRect/>
          </a:stretch>
        </p:blipFill>
        <p:spPr>
          <a:xfrm>
            <a:off x="4026698" y="4764194"/>
            <a:ext cx="1868579" cy="1257132"/>
          </a:xfrm>
          <a:prstGeom prst="rect">
            <a:avLst/>
          </a:prstGeom>
        </p:spPr>
      </p:pic>
      <p:pic>
        <p:nvPicPr>
          <p:cNvPr id="27" name="Picture 26">
            <a:extLst>
              <a:ext uri="{FF2B5EF4-FFF2-40B4-BE49-F238E27FC236}">
                <a16:creationId xmlns:a16="http://schemas.microsoft.com/office/drawing/2014/main" id="{89F794BB-EAC3-C47C-03FE-8544E90BE300}"/>
              </a:ext>
            </a:extLst>
          </p:cNvPr>
          <p:cNvPicPr>
            <a:picLocks noChangeAspect="1"/>
          </p:cNvPicPr>
          <p:nvPr/>
        </p:nvPicPr>
        <p:blipFill>
          <a:blip r:embed="rId10"/>
          <a:stretch>
            <a:fillRect/>
          </a:stretch>
        </p:blipFill>
        <p:spPr>
          <a:xfrm>
            <a:off x="3944379" y="7745220"/>
            <a:ext cx="2451475" cy="1317714"/>
          </a:xfrm>
          <a:prstGeom prst="rect">
            <a:avLst/>
          </a:prstGeom>
        </p:spPr>
      </p:pic>
      <p:pic>
        <p:nvPicPr>
          <p:cNvPr id="29" name="Picture 28">
            <a:extLst>
              <a:ext uri="{FF2B5EF4-FFF2-40B4-BE49-F238E27FC236}">
                <a16:creationId xmlns:a16="http://schemas.microsoft.com/office/drawing/2014/main" id="{191A27BE-E576-4888-4FC6-E7E102E1A94A}"/>
              </a:ext>
            </a:extLst>
          </p:cNvPr>
          <p:cNvPicPr>
            <a:picLocks noChangeAspect="1"/>
          </p:cNvPicPr>
          <p:nvPr/>
        </p:nvPicPr>
        <p:blipFill>
          <a:blip r:embed="rId11"/>
          <a:stretch>
            <a:fillRect/>
          </a:stretch>
        </p:blipFill>
        <p:spPr>
          <a:xfrm>
            <a:off x="6590161" y="8285009"/>
            <a:ext cx="2018636" cy="733489"/>
          </a:xfrm>
          <a:prstGeom prst="rect">
            <a:avLst/>
          </a:prstGeom>
        </p:spPr>
      </p:pic>
      <p:pic>
        <p:nvPicPr>
          <p:cNvPr id="31" name="Picture 30">
            <a:extLst>
              <a:ext uri="{FF2B5EF4-FFF2-40B4-BE49-F238E27FC236}">
                <a16:creationId xmlns:a16="http://schemas.microsoft.com/office/drawing/2014/main" id="{D367DD06-841D-FE51-D80E-B502520FAF2E}"/>
              </a:ext>
            </a:extLst>
          </p:cNvPr>
          <p:cNvPicPr>
            <a:picLocks noChangeAspect="1"/>
          </p:cNvPicPr>
          <p:nvPr/>
        </p:nvPicPr>
        <p:blipFill>
          <a:blip r:embed="rId12"/>
          <a:stretch>
            <a:fillRect/>
          </a:stretch>
        </p:blipFill>
        <p:spPr>
          <a:xfrm flipH="1">
            <a:off x="6850940" y="8239425"/>
            <a:ext cx="59492" cy="471359"/>
          </a:xfrm>
          <a:prstGeom prst="rect">
            <a:avLst/>
          </a:prstGeom>
        </p:spPr>
      </p:pic>
      <p:pic>
        <p:nvPicPr>
          <p:cNvPr id="36" name="Picture 35">
            <a:extLst>
              <a:ext uri="{FF2B5EF4-FFF2-40B4-BE49-F238E27FC236}">
                <a16:creationId xmlns:a16="http://schemas.microsoft.com/office/drawing/2014/main" id="{F5FE8A46-AC57-50D4-2FDD-2EE6015E3A08}"/>
              </a:ext>
            </a:extLst>
          </p:cNvPr>
          <p:cNvPicPr>
            <a:picLocks noChangeAspect="1"/>
          </p:cNvPicPr>
          <p:nvPr/>
        </p:nvPicPr>
        <p:blipFill>
          <a:blip r:embed="rId13"/>
          <a:stretch>
            <a:fillRect/>
          </a:stretch>
        </p:blipFill>
        <p:spPr>
          <a:xfrm>
            <a:off x="3895518" y="9106135"/>
            <a:ext cx="3726732" cy="1410943"/>
          </a:xfrm>
          <a:prstGeom prst="rect">
            <a:avLst/>
          </a:prstGeom>
        </p:spPr>
      </p:pic>
      <p:pic>
        <p:nvPicPr>
          <p:cNvPr id="38" name="Picture 37">
            <a:extLst>
              <a:ext uri="{FF2B5EF4-FFF2-40B4-BE49-F238E27FC236}">
                <a16:creationId xmlns:a16="http://schemas.microsoft.com/office/drawing/2014/main" id="{DFA55B0A-D921-DF82-D5FD-50E058C975D1}"/>
              </a:ext>
            </a:extLst>
          </p:cNvPr>
          <p:cNvPicPr>
            <a:picLocks noChangeAspect="1"/>
          </p:cNvPicPr>
          <p:nvPr/>
        </p:nvPicPr>
        <p:blipFill>
          <a:blip r:embed="rId14"/>
          <a:stretch>
            <a:fillRect/>
          </a:stretch>
        </p:blipFill>
        <p:spPr>
          <a:xfrm flipH="1">
            <a:off x="4217205" y="9111315"/>
            <a:ext cx="60919" cy="552958"/>
          </a:xfrm>
          <a:prstGeom prst="rect">
            <a:avLst/>
          </a:prstGeom>
        </p:spPr>
      </p:pic>
      <p:sp>
        <p:nvSpPr>
          <p:cNvPr id="39" name="TextBox 38">
            <a:extLst>
              <a:ext uri="{FF2B5EF4-FFF2-40B4-BE49-F238E27FC236}">
                <a16:creationId xmlns:a16="http://schemas.microsoft.com/office/drawing/2014/main" id="{9202BD81-41E2-BAA9-1D6B-77EA6AAFD5CD}"/>
              </a:ext>
            </a:extLst>
          </p:cNvPr>
          <p:cNvSpPr txBox="1"/>
          <p:nvPr/>
        </p:nvSpPr>
        <p:spPr>
          <a:xfrm>
            <a:off x="4205230" y="9065316"/>
            <a:ext cx="871101" cy="646331"/>
          </a:xfrm>
          <a:prstGeom prst="rect">
            <a:avLst/>
          </a:prstGeom>
          <a:noFill/>
        </p:spPr>
        <p:txBody>
          <a:bodyPr wrap="square" rtlCol="0">
            <a:spAutoFit/>
          </a:bodyPr>
          <a:lstStyle/>
          <a:p>
            <a:r>
              <a:rPr lang="en-US" sz="400" b="1" dirty="0">
                <a:latin typeface="Arial" panose="020B0604020202020204" pitchFamily="34" charset="0"/>
                <a:cs typeface="Arial" panose="020B0604020202020204" pitchFamily="34" charset="0"/>
              </a:rPr>
              <a:t>Glyburide</a:t>
            </a:r>
          </a:p>
          <a:p>
            <a:r>
              <a:rPr lang="en-US" sz="400" b="1" dirty="0">
                <a:latin typeface="Arial" panose="020B0604020202020204" pitchFamily="34" charset="0"/>
                <a:cs typeface="Arial" panose="020B0604020202020204" pitchFamily="34" charset="0"/>
              </a:rPr>
              <a:t>Atorvastatin</a:t>
            </a:r>
          </a:p>
          <a:p>
            <a:r>
              <a:rPr lang="en-US" sz="400" b="1" dirty="0">
                <a:latin typeface="Arial" panose="020B0604020202020204" pitchFamily="34" charset="0"/>
                <a:cs typeface="Arial" panose="020B0604020202020204" pitchFamily="34" charset="0"/>
              </a:rPr>
              <a:t>Tolbutamide</a:t>
            </a:r>
          </a:p>
          <a:p>
            <a:r>
              <a:rPr lang="en-US" sz="400" b="1" dirty="0">
                <a:latin typeface="Arial" panose="020B0604020202020204" pitchFamily="34" charset="0"/>
                <a:cs typeface="Arial" panose="020B0604020202020204" pitchFamily="34" charset="0"/>
              </a:rPr>
              <a:t>Timolol</a:t>
            </a:r>
          </a:p>
          <a:p>
            <a:r>
              <a:rPr lang="en-US" sz="400" b="1" dirty="0">
                <a:latin typeface="Arial" panose="020B0604020202020204" pitchFamily="34" charset="0"/>
                <a:cs typeface="Arial" panose="020B0604020202020204" pitchFamily="34" charset="0"/>
              </a:rPr>
              <a:t>Diphenhydramine</a:t>
            </a:r>
          </a:p>
          <a:p>
            <a:r>
              <a:rPr lang="en-US" sz="400" b="1" dirty="0">
                <a:latin typeface="Arial" panose="020B0604020202020204" pitchFamily="34" charset="0"/>
                <a:cs typeface="Arial" panose="020B0604020202020204" pitchFamily="34" charset="0"/>
              </a:rPr>
              <a:t>Valsartan</a:t>
            </a:r>
          </a:p>
          <a:p>
            <a:r>
              <a:rPr lang="en-US" sz="400" b="1" dirty="0" err="1">
                <a:latin typeface="Arial" panose="020B0604020202020204" pitchFamily="34" charset="0"/>
                <a:cs typeface="Arial" panose="020B0604020202020204" pitchFamily="34" charset="0"/>
              </a:rPr>
              <a:t>Bosentan</a:t>
            </a:r>
            <a:endParaRPr lang="en-US" sz="400" b="1" dirty="0">
              <a:latin typeface="Arial" panose="020B0604020202020204" pitchFamily="34" charset="0"/>
              <a:cs typeface="Arial" panose="020B0604020202020204" pitchFamily="34" charset="0"/>
            </a:endParaRPr>
          </a:p>
          <a:p>
            <a:r>
              <a:rPr lang="en-US" sz="400" b="1" dirty="0">
                <a:latin typeface="Arial" panose="020B0604020202020204" pitchFamily="34" charset="0"/>
                <a:cs typeface="Arial" panose="020B0604020202020204" pitchFamily="34" charset="0"/>
              </a:rPr>
              <a:t>Amitriptyline</a:t>
            </a:r>
          </a:p>
          <a:p>
            <a:r>
              <a:rPr lang="en-US" sz="400" b="1" dirty="0">
                <a:latin typeface="Arial" panose="020B0604020202020204" pitchFamily="34" charset="0"/>
                <a:cs typeface="Arial" panose="020B0604020202020204" pitchFamily="34" charset="0"/>
              </a:rPr>
              <a:t>Diclofenac</a:t>
            </a:r>
          </a:p>
        </p:txBody>
      </p:sp>
      <p:sp>
        <p:nvSpPr>
          <p:cNvPr id="43" name="Text Box 21">
            <a:extLst>
              <a:ext uri="{FF2B5EF4-FFF2-40B4-BE49-F238E27FC236}">
                <a16:creationId xmlns:a16="http://schemas.microsoft.com/office/drawing/2014/main" id="{8334957B-4C1B-E0C5-9C12-6FC9C346D98F}"/>
              </a:ext>
            </a:extLst>
          </p:cNvPr>
          <p:cNvSpPr txBox="1">
            <a:spLocks noChangeArrowheads="1"/>
          </p:cNvSpPr>
          <p:nvPr/>
        </p:nvSpPr>
        <p:spPr bwMode="auto">
          <a:xfrm>
            <a:off x="9389941" y="1428583"/>
            <a:ext cx="3374136"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50" b="1" dirty="0">
                <a:solidFill>
                  <a:schemeClr val="accent1"/>
                </a:solidFill>
                <a:latin typeface="+mn-lt"/>
              </a:rPr>
              <a:t>HT-</a:t>
            </a:r>
            <a:r>
              <a:rPr lang="en-US" altLang="en-US" sz="1050" b="1" dirty="0">
                <a:solidFill>
                  <a:schemeClr val="accent1"/>
                </a:solidFill>
                <a:latin typeface="Pfizer Diatype Office" panose="020B0504040202060203" pitchFamily="34" charset="0"/>
              </a:rPr>
              <a:t>µ</a:t>
            </a:r>
            <a:r>
              <a:rPr lang="en-US" altLang="en-US" sz="1050" b="1" dirty="0" err="1">
                <a:solidFill>
                  <a:schemeClr val="accent1"/>
                </a:solidFill>
                <a:latin typeface="+mn-lt"/>
              </a:rPr>
              <a:t>fLC</a:t>
            </a:r>
            <a:r>
              <a:rPr lang="en-US" altLang="en-US" sz="1050" b="1" dirty="0">
                <a:solidFill>
                  <a:schemeClr val="accent1"/>
                </a:solidFill>
                <a:latin typeface="+mn-lt"/>
              </a:rPr>
              <a:t>-HRMS  for </a:t>
            </a:r>
            <a:r>
              <a:rPr lang="en-US" altLang="en-US" sz="1050" b="1" i="1" dirty="0">
                <a:solidFill>
                  <a:schemeClr val="accent1"/>
                </a:solidFill>
                <a:latin typeface="+mn-lt"/>
              </a:rPr>
              <a:t>in vitro </a:t>
            </a:r>
            <a:r>
              <a:rPr lang="en-US" altLang="en-US" sz="1050" b="1" dirty="0">
                <a:solidFill>
                  <a:schemeClr val="accent1"/>
                </a:solidFill>
                <a:latin typeface="+mn-lt"/>
              </a:rPr>
              <a:t>sample analysis</a:t>
            </a:r>
          </a:p>
        </p:txBody>
      </p:sp>
      <p:pic>
        <p:nvPicPr>
          <p:cNvPr id="41" name="Picture 40">
            <a:extLst>
              <a:ext uri="{FF2B5EF4-FFF2-40B4-BE49-F238E27FC236}">
                <a16:creationId xmlns:a16="http://schemas.microsoft.com/office/drawing/2014/main" id="{47849CF2-6673-4021-4C15-6FC5545AE105}"/>
              </a:ext>
            </a:extLst>
          </p:cNvPr>
          <p:cNvPicPr>
            <a:picLocks noChangeAspect="1"/>
          </p:cNvPicPr>
          <p:nvPr/>
        </p:nvPicPr>
        <p:blipFill>
          <a:blip r:embed="rId15"/>
          <a:stretch>
            <a:fillRect/>
          </a:stretch>
        </p:blipFill>
        <p:spPr>
          <a:xfrm>
            <a:off x="6515636" y="9312926"/>
            <a:ext cx="2219672" cy="963713"/>
          </a:xfrm>
          <a:prstGeom prst="rect">
            <a:avLst/>
          </a:prstGeom>
        </p:spPr>
      </p:pic>
      <p:sp>
        <p:nvSpPr>
          <p:cNvPr id="49" name="TextBox 48">
            <a:extLst>
              <a:ext uri="{FF2B5EF4-FFF2-40B4-BE49-F238E27FC236}">
                <a16:creationId xmlns:a16="http://schemas.microsoft.com/office/drawing/2014/main" id="{B41CC6B2-2E09-CA4D-5380-DD5AB6D1099C}"/>
              </a:ext>
            </a:extLst>
          </p:cNvPr>
          <p:cNvSpPr txBox="1"/>
          <p:nvPr/>
        </p:nvSpPr>
        <p:spPr>
          <a:xfrm>
            <a:off x="4227925" y="10397375"/>
            <a:ext cx="2640966" cy="192360"/>
          </a:xfrm>
          <a:prstGeom prst="rect">
            <a:avLst/>
          </a:prstGeom>
          <a:noFill/>
        </p:spPr>
        <p:txBody>
          <a:bodyPr wrap="square" rtlCol="0">
            <a:spAutoFit/>
          </a:bodyPr>
          <a:lstStyle/>
          <a:p>
            <a:r>
              <a:rPr lang="en-US" sz="650" b="1" dirty="0">
                <a:latin typeface="Arial" panose="020B0604020202020204" pitchFamily="34" charset="0"/>
                <a:cs typeface="Arial" panose="020B0604020202020204" pitchFamily="34" charset="0"/>
              </a:rPr>
              <a:t>              0.41nM   1.23nM  3.7nM 11.1nM  33.3nM  100nM</a:t>
            </a:r>
          </a:p>
        </p:txBody>
      </p:sp>
      <p:sp>
        <p:nvSpPr>
          <p:cNvPr id="54" name="TextBox 53">
            <a:extLst>
              <a:ext uri="{FF2B5EF4-FFF2-40B4-BE49-F238E27FC236}">
                <a16:creationId xmlns:a16="http://schemas.microsoft.com/office/drawing/2014/main" id="{8B330123-00CC-98D9-7B40-419496D246E9}"/>
              </a:ext>
            </a:extLst>
          </p:cNvPr>
          <p:cNvSpPr txBox="1"/>
          <p:nvPr/>
        </p:nvSpPr>
        <p:spPr>
          <a:xfrm>
            <a:off x="6611917" y="6435193"/>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91.0531</a:t>
            </a:r>
          </a:p>
        </p:txBody>
      </p:sp>
      <p:sp>
        <p:nvSpPr>
          <p:cNvPr id="55" name="TextBox 54">
            <a:extLst>
              <a:ext uri="{FF2B5EF4-FFF2-40B4-BE49-F238E27FC236}">
                <a16:creationId xmlns:a16="http://schemas.microsoft.com/office/drawing/2014/main" id="{C3223ADE-327A-F9FE-2D1B-5300661AAB60}"/>
              </a:ext>
            </a:extLst>
          </p:cNvPr>
          <p:cNvSpPr txBox="1"/>
          <p:nvPr/>
        </p:nvSpPr>
        <p:spPr>
          <a:xfrm>
            <a:off x="6611917" y="6865674"/>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91.0537</a:t>
            </a:r>
          </a:p>
        </p:txBody>
      </p:sp>
      <p:sp>
        <p:nvSpPr>
          <p:cNvPr id="56" name="TextBox 55">
            <a:extLst>
              <a:ext uri="{FF2B5EF4-FFF2-40B4-BE49-F238E27FC236}">
                <a16:creationId xmlns:a16="http://schemas.microsoft.com/office/drawing/2014/main" id="{0CAB51A5-C5DF-2BF6-7C4C-29222538CE25}"/>
              </a:ext>
            </a:extLst>
          </p:cNvPr>
          <p:cNvSpPr txBox="1"/>
          <p:nvPr/>
        </p:nvSpPr>
        <p:spPr>
          <a:xfrm>
            <a:off x="6595351" y="7353786"/>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91.0535</a:t>
            </a:r>
          </a:p>
        </p:txBody>
      </p:sp>
      <p:sp>
        <p:nvSpPr>
          <p:cNvPr id="57" name="TextBox 56">
            <a:extLst>
              <a:ext uri="{FF2B5EF4-FFF2-40B4-BE49-F238E27FC236}">
                <a16:creationId xmlns:a16="http://schemas.microsoft.com/office/drawing/2014/main" id="{828853C1-B54C-20F9-83E5-FDBF7D38F4D6}"/>
              </a:ext>
            </a:extLst>
          </p:cNvPr>
          <p:cNvSpPr txBox="1"/>
          <p:nvPr/>
        </p:nvSpPr>
        <p:spPr>
          <a:xfrm>
            <a:off x="6611917" y="7811032"/>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91.0538</a:t>
            </a:r>
          </a:p>
        </p:txBody>
      </p:sp>
      <p:sp>
        <p:nvSpPr>
          <p:cNvPr id="58" name="TextBox 57">
            <a:extLst>
              <a:ext uri="{FF2B5EF4-FFF2-40B4-BE49-F238E27FC236}">
                <a16:creationId xmlns:a16="http://schemas.microsoft.com/office/drawing/2014/main" id="{0A96CAE7-B241-4069-4A40-D8CA3B9AFF34}"/>
              </a:ext>
            </a:extLst>
          </p:cNvPr>
          <p:cNvSpPr txBox="1"/>
          <p:nvPr/>
        </p:nvSpPr>
        <p:spPr>
          <a:xfrm>
            <a:off x="7050875" y="6405636"/>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116.1057</a:t>
            </a:r>
          </a:p>
        </p:txBody>
      </p:sp>
      <p:sp>
        <p:nvSpPr>
          <p:cNvPr id="59" name="TextBox 58">
            <a:extLst>
              <a:ext uri="{FF2B5EF4-FFF2-40B4-BE49-F238E27FC236}">
                <a16:creationId xmlns:a16="http://schemas.microsoft.com/office/drawing/2014/main" id="{5D731457-AC32-8545-52D1-045063945115}"/>
              </a:ext>
            </a:extLst>
          </p:cNvPr>
          <p:cNvSpPr txBox="1"/>
          <p:nvPr/>
        </p:nvSpPr>
        <p:spPr>
          <a:xfrm>
            <a:off x="7059318" y="6855639"/>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116.1063</a:t>
            </a:r>
          </a:p>
        </p:txBody>
      </p:sp>
      <p:sp>
        <p:nvSpPr>
          <p:cNvPr id="60" name="TextBox 59">
            <a:extLst>
              <a:ext uri="{FF2B5EF4-FFF2-40B4-BE49-F238E27FC236}">
                <a16:creationId xmlns:a16="http://schemas.microsoft.com/office/drawing/2014/main" id="{F4686845-E94A-CA4A-9A77-4361E25B2F16}"/>
              </a:ext>
            </a:extLst>
          </p:cNvPr>
          <p:cNvSpPr txBox="1"/>
          <p:nvPr/>
        </p:nvSpPr>
        <p:spPr>
          <a:xfrm>
            <a:off x="7059317" y="7335324"/>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116.1064</a:t>
            </a:r>
          </a:p>
        </p:txBody>
      </p:sp>
      <p:sp>
        <p:nvSpPr>
          <p:cNvPr id="61" name="TextBox 60">
            <a:extLst>
              <a:ext uri="{FF2B5EF4-FFF2-40B4-BE49-F238E27FC236}">
                <a16:creationId xmlns:a16="http://schemas.microsoft.com/office/drawing/2014/main" id="{6127D325-6B2B-33B3-8757-38F800C82BE1}"/>
              </a:ext>
            </a:extLst>
          </p:cNvPr>
          <p:cNvSpPr txBox="1"/>
          <p:nvPr/>
        </p:nvSpPr>
        <p:spPr>
          <a:xfrm>
            <a:off x="7062350" y="7814453"/>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116.1065</a:t>
            </a:r>
          </a:p>
        </p:txBody>
      </p:sp>
      <p:sp>
        <p:nvSpPr>
          <p:cNvPr id="62" name="TextBox 61">
            <a:extLst>
              <a:ext uri="{FF2B5EF4-FFF2-40B4-BE49-F238E27FC236}">
                <a16:creationId xmlns:a16="http://schemas.microsoft.com/office/drawing/2014/main" id="{7A2F5DBF-1D96-1E79-64ED-A3AF7A49647E}"/>
              </a:ext>
            </a:extLst>
          </p:cNvPr>
          <p:cNvSpPr txBox="1"/>
          <p:nvPr/>
        </p:nvSpPr>
        <p:spPr>
          <a:xfrm>
            <a:off x="7452278" y="6417833"/>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133.0636</a:t>
            </a:r>
          </a:p>
        </p:txBody>
      </p:sp>
      <p:sp>
        <p:nvSpPr>
          <p:cNvPr id="63" name="TextBox 62">
            <a:extLst>
              <a:ext uri="{FF2B5EF4-FFF2-40B4-BE49-F238E27FC236}">
                <a16:creationId xmlns:a16="http://schemas.microsoft.com/office/drawing/2014/main" id="{1C7709E2-08F2-455F-E6F9-C2D5887D5E23}"/>
              </a:ext>
            </a:extLst>
          </p:cNvPr>
          <p:cNvSpPr txBox="1"/>
          <p:nvPr/>
        </p:nvSpPr>
        <p:spPr>
          <a:xfrm>
            <a:off x="7452277" y="6864381"/>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133.0640</a:t>
            </a:r>
          </a:p>
        </p:txBody>
      </p:sp>
      <p:sp>
        <p:nvSpPr>
          <p:cNvPr id="2048" name="TextBox 2047">
            <a:extLst>
              <a:ext uri="{FF2B5EF4-FFF2-40B4-BE49-F238E27FC236}">
                <a16:creationId xmlns:a16="http://schemas.microsoft.com/office/drawing/2014/main" id="{4A8D12CC-FF96-5F8E-93EF-CF31C3A47BF2}"/>
              </a:ext>
            </a:extLst>
          </p:cNvPr>
          <p:cNvSpPr txBox="1"/>
          <p:nvPr/>
        </p:nvSpPr>
        <p:spPr>
          <a:xfrm>
            <a:off x="7431566" y="7346526"/>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133.0640</a:t>
            </a:r>
          </a:p>
        </p:txBody>
      </p:sp>
      <p:sp>
        <p:nvSpPr>
          <p:cNvPr id="2049" name="TextBox 2048">
            <a:extLst>
              <a:ext uri="{FF2B5EF4-FFF2-40B4-BE49-F238E27FC236}">
                <a16:creationId xmlns:a16="http://schemas.microsoft.com/office/drawing/2014/main" id="{FC474639-A327-80F7-9CDB-B70EDD2B3F3E}"/>
              </a:ext>
            </a:extLst>
          </p:cNvPr>
          <p:cNvSpPr txBox="1"/>
          <p:nvPr/>
        </p:nvSpPr>
        <p:spPr>
          <a:xfrm>
            <a:off x="7452277" y="7814453"/>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133.0642</a:t>
            </a:r>
          </a:p>
        </p:txBody>
      </p:sp>
      <p:sp>
        <p:nvSpPr>
          <p:cNvPr id="2050" name="TextBox 2049">
            <a:extLst>
              <a:ext uri="{FF2B5EF4-FFF2-40B4-BE49-F238E27FC236}">
                <a16:creationId xmlns:a16="http://schemas.microsoft.com/office/drawing/2014/main" id="{6D1DBBD2-22E0-0495-FB43-D6FAFDD3F045}"/>
              </a:ext>
            </a:extLst>
          </p:cNvPr>
          <p:cNvSpPr txBox="1"/>
          <p:nvPr/>
        </p:nvSpPr>
        <p:spPr>
          <a:xfrm>
            <a:off x="8060655" y="6420389"/>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165.0892</a:t>
            </a:r>
          </a:p>
        </p:txBody>
      </p:sp>
      <p:sp>
        <p:nvSpPr>
          <p:cNvPr id="2052" name="TextBox 2051">
            <a:extLst>
              <a:ext uri="{FF2B5EF4-FFF2-40B4-BE49-F238E27FC236}">
                <a16:creationId xmlns:a16="http://schemas.microsoft.com/office/drawing/2014/main" id="{A754E682-4035-97B1-0845-9FC22048C2B5}"/>
              </a:ext>
            </a:extLst>
          </p:cNvPr>
          <p:cNvSpPr txBox="1"/>
          <p:nvPr/>
        </p:nvSpPr>
        <p:spPr>
          <a:xfrm>
            <a:off x="8043404" y="6888316"/>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165.0900</a:t>
            </a:r>
          </a:p>
        </p:txBody>
      </p:sp>
      <p:sp>
        <p:nvSpPr>
          <p:cNvPr id="2056" name="TextBox 2055">
            <a:extLst>
              <a:ext uri="{FF2B5EF4-FFF2-40B4-BE49-F238E27FC236}">
                <a16:creationId xmlns:a16="http://schemas.microsoft.com/office/drawing/2014/main" id="{64B5862A-B46D-F2FB-D990-FB523DEBF6D4}"/>
              </a:ext>
            </a:extLst>
          </p:cNvPr>
          <p:cNvSpPr txBox="1"/>
          <p:nvPr/>
        </p:nvSpPr>
        <p:spPr>
          <a:xfrm>
            <a:off x="8060655" y="7353527"/>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165.0898</a:t>
            </a:r>
          </a:p>
        </p:txBody>
      </p:sp>
      <p:sp>
        <p:nvSpPr>
          <p:cNvPr id="2057" name="TextBox 2056">
            <a:extLst>
              <a:ext uri="{FF2B5EF4-FFF2-40B4-BE49-F238E27FC236}">
                <a16:creationId xmlns:a16="http://schemas.microsoft.com/office/drawing/2014/main" id="{735541ED-A54F-1121-825A-6FF75D92B4CF}"/>
              </a:ext>
            </a:extLst>
          </p:cNvPr>
          <p:cNvSpPr txBox="1"/>
          <p:nvPr/>
        </p:nvSpPr>
        <p:spPr>
          <a:xfrm>
            <a:off x="8043403" y="7852583"/>
            <a:ext cx="463967" cy="169277"/>
          </a:xfrm>
          <a:prstGeom prst="rect">
            <a:avLst/>
          </a:prstGeom>
          <a:noFill/>
        </p:spPr>
        <p:txBody>
          <a:bodyPr wrap="square" rtlCol="0">
            <a:spAutoFit/>
          </a:bodyPr>
          <a:lstStyle/>
          <a:p>
            <a:r>
              <a:rPr lang="en-US" sz="500" b="1" dirty="0">
                <a:latin typeface="Arial" panose="020B0604020202020204" pitchFamily="34" charset="0"/>
                <a:cs typeface="Arial" panose="020B0604020202020204" pitchFamily="34" charset="0"/>
              </a:rPr>
              <a:t>165.0902</a:t>
            </a:r>
          </a:p>
        </p:txBody>
      </p:sp>
      <p:pic>
        <p:nvPicPr>
          <p:cNvPr id="2060" name="Picture 2059">
            <a:extLst>
              <a:ext uri="{FF2B5EF4-FFF2-40B4-BE49-F238E27FC236}">
                <a16:creationId xmlns:a16="http://schemas.microsoft.com/office/drawing/2014/main" id="{561A167E-5FE1-BB5D-8573-F749D85CB953}"/>
              </a:ext>
            </a:extLst>
          </p:cNvPr>
          <p:cNvPicPr>
            <a:picLocks noChangeAspect="1"/>
          </p:cNvPicPr>
          <p:nvPr/>
        </p:nvPicPr>
        <p:blipFill>
          <a:blip r:embed="rId16"/>
          <a:stretch>
            <a:fillRect/>
          </a:stretch>
        </p:blipFill>
        <p:spPr>
          <a:xfrm>
            <a:off x="8191639" y="6687655"/>
            <a:ext cx="61749" cy="226413"/>
          </a:xfrm>
          <a:prstGeom prst="rect">
            <a:avLst/>
          </a:prstGeom>
        </p:spPr>
      </p:pic>
      <p:sp>
        <p:nvSpPr>
          <p:cNvPr id="2061" name="TextBox 2060">
            <a:extLst>
              <a:ext uri="{FF2B5EF4-FFF2-40B4-BE49-F238E27FC236}">
                <a16:creationId xmlns:a16="http://schemas.microsoft.com/office/drawing/2014/main" id="{F2D558CC-D3D1-F3A7-7E5E-2F08CB34C9DE}"/>
              </a:ext>
            </a:extLst>
          </p:cNvPr>
          <p:cNvSpPr txBox="1"/>
          <p:nvPr/>
        </p:nvSpPr>
        <p:spPr>
          <a:xfrm>
            <a:off x="8199566" y="6608470"/>
            <a:ext cx="706624" cy="338554"/>
          </a:xfrm>
          <a:prstGeom prst="rect">
            <a:avLst/>
          </a:prstGeom>
          <a:noFill/>
        </p:spPr>
        <p:txBody>
          <a:bodyPr wrap="square" rtlCol="0">
            <a:spAutoFit/>
          </a:bodyPr>
          <a:lstStyle/>
          <a:p>
            <a:r>
              <a:rPr lang="en-US" sz="400" dirty="0">
                <a:latin typeface="Arial" panose="020B0604020202020204" pitchFamily="34" charset="0"/>
                <a:cs typeface="Arial" panose="020B0604020202020204" pitchFamily="34" charset="0"/>
              </a:rPr>
              <a:t>Metoprolol</a:t>
            </a:r>
          </a:p>
          <a:p>
            <a:r>
              <a:rPr lang="en-US" sz="400" dirty="0">
                <a:latin typeface="Arial" panose="020B0604020202020204" pitchFamily="34" charset="0"/>
                <a:cs typeface="Arial" panose="020B0604020202020204" pitchFamily="34" charset="0"/>
              </a:rPr>
              <a:t>Propranolol</a:t>
            </a:r>
          </a:p>
          <a:p>
            <a:r>
              <a:rPr lang="en-US" sz="400" dirty="0">
                <a:latin typeface="Arial" panose="020B0604020202020204" pitchFamily="34" charset="0"/>
                <a:cs typeface="Arial" panose="020B0604020202020204" pitchFamily="34" charset="0"/>
              </a:rPr>
              <a:t>Verapamil</a:t>
            </a:r>
          </a:p>
          <a:p>
            <a:r>
              <a:rPr lang="en-US" sz="400" dirty="0">
                <a:latin typeface="Arial" panose="020B0604020202020204" pitchFamily="34" charset="0"/>
                <a:cs typeface="Arial" panose="020B0604020202020204" pitchFamily="34" charset="0"/>
              </a:rPr>
              <a:t>Tolbutamide</a:t>
            </a:r>
          </a:p>
        </p:txBody>
      </p:sp>
      <p:sp>
        <p:nvSpPr>
          <p:cNvPr id="2063" name="TextBox 2062">
            <a:extLst>
              <a:ext uri="{FF2B5EF4-FFF2-40B4-BE49-F238E27FC236}">
                <a16:creationId xmlns:a16="http://schemas.microsoft.com/office/drawing/2014/main" id="{8E04511E-E0CB-DA87-BC8F-9269C7728716}"/>
              </a:ext>
            </a:extLst>
          </p:cNvPr>
          <p:cNvSpPr txBox="1"/>
          <p:nvPr/>
        </p:nvSpPr>
        <p:spPr>
          <a:xfrm>
            <a:off x="7798978" y="6297099"/>
            <a:ext cx="500141" cy="169277"/>
          </a:xfrm>
          <a:prstGeom prst="rect">
            <a:avLst/>
          </a:prstGeom>
          <a:noFill/>
        </p:spPr>
        <p:txBody>
          <a:bodyPr wrap="square" rtlCol="0">
            <a:spAutoFit/>
          </a:bodyPr>
          <a:lstStyle/>
          <a:p>
            <a:r>
              <a:rPr lang="en-US" sz="500" b="1" u="sng" dirty="0">
                <a:latin typeface="Arial" panose="020B0604020202020204" pitchFamily="34" charset="0"/>
                <a:cs typeface="Arial" panose="020B0604020202020204" pitchFamily="34" charset="0"/>
              </a:rPr>
              <a:t>20-May</a:t>
            </a:r>
          </a:p>
        </p:txBody>
      </p:sp>
      <p:sp>
        <p:nvSpPr>
          <p:cNvPr id="2064" name="TextBox 2063">
            <a:extLst>
              <a:ext uri="{FF2B5EF4-FFF2-40B4-BE49-F238E27FC236}">
                <a16:creationId xmlns:a16="http://schemas.microsoft.com/office/drawing/2014/main" id="{F17EA08B-5BC8-E335-C20B-CE8C19F916C6}"/>
              </a:ext>
            </a:extLst>
          </p:cNvPr>
          <p:cNvSpPr txBox="1"/>
          <p:nvPr/>
        </p:nvSpPr>
        <p:spPr>
          <a:xfrm>
            <a:off x="7798977" y="6742643"/>
            <a:ext cx="500141" cy="169277"/>
          </a:xfrm>
          <a:prstGeom prst="rect">
            <a:avLst/>
          </a:prstGeom>
          <a:noFill/>
        </p:spPr>
        <p:txBody>
          <a:bodyPr wrap="square" rtlCol="0">
            <a:spAutoFit/>
          </a:bodyPr>
          <a:lstStyle/>
          <a:p>
            <a:r>
              <a:rPr lang="en-US" sz="500" b="1" u="sng" dirty="0">
                <a:latin typeface="Arial" panose="020B0604020202020204" pitchFamily="34" charset="0"/>
                <a:cs typeface="Arial" panose="020B0604020202020204" pitchFamily="34" charset="0"/>
              </a:rPr>
              <a:t>18-April</a:t>
            </a:r>
          </a:p>
        </p:txBody>
      </p:sp>
      <p:sp>
        <p:nvSpPr>
          <p:cNvPr id="2065" name="TextBox 2064">
            <a:extLst>
              <a:ext uri="{FF2B5EF4-FFF2-40B4-BE49-F238E27FC236}">
                <a16:creationId xmlns:a16="http://schemas.microsoft.com/office/drawing/2014/main" id="{A1110D56-DB43-54D7-441C-10F3C44DEAF0}"/>
              </a:ext>
            </a:extLst>
          </p:cNvPr>
          <p:cNvSpPr txBox="1"/>
          <p:nvPr/>
        </p:nvSpPr>
        <p:spPr>
          <a:xfrm>
            <a:off x="7805829" y="7209986"/>
            <a:ext cx="500141" cy="169277"/>
          </a:xfrm>
          <a:prstGeom prst="rect">
            <a:avLst/>
          </a:prstGeom>
          <a:noFill/>
        </p:spPr>
        <p:txBody>
          <a:bodyPr wrap="square" rtlCol="0">
            <a:spAutoFit/>
          </a:bodyPr>
          <a:lstStyle/>
          <a:p>
            <a:r>
              <a:rPr lang="en-US" sz="500" b="1" u="sng" dirty="0">
                <a:latin typeface="Arial" panose="020B0604020202020204" pitchFamily="34" charset="0"/>
                <a:cs typeface="Arial" panose="020B0604020202020204" pitchFamily="34" charset="0"/>
              </a:rPr>
              <a:t>15-March</a:t>
            </a:r>
          </a:p>
        </p:txBody>
      </p:sp>
      <p:sp>
        <p:nvSpPr>
          <p:cNvPr id="2066" name="TextBox 2065">
            <a:extLst>
              <a:ext uri="{FF2B5EF4-FFF2-40B4-BE49-F238E27FC236}">
                <a16:creationId xmlns:a16="http://schemas.microsoft.com/office/drawing/2014/main" id="{DB7A2910-3252-D7C2-64EC-1D109989CCEA}"/>
              </a:ext>
            </a:extLst>
          </p:cNvPr>
          <p:cNvSpPr txBox="1"/>
          <p:nvPr/>
        </p:nvSpPr>
        <p:spPr>
          <a:xfrm>
            <a:off x="7815636" y="7683306"/>
            <a:ext cx="500141" cy="169277"/>
          </a:xfrm>
          <a:prstGeom prst="rect">
            <a:avLst/>
          </a:prstGeom>
          <a:noFill/>
        </p:spPr>
        <p:txBody>
          <a:bodyPr wrap="square" rtlCol="0">
            <a:spAutoFit/>
          </a:bodyPr>
          <a:lstStyle/>
          <a:p>
            <a:r>
              <a:rPr lang="en-US" sz="500" b="1" u="sng" dirty="0">
                <a:latin typeface="Arial" panose="020B0604020202020204" pitchFamily="34" charset="0"/>
                <a:cs typeface="Arial" panose="020B0604020202020204" pitchFamily="34" charset="0"/>
              </a:rPr>
              <a:t>20-Feb</a:t>
            </a:r>
          </a:p>
        </p:txBody>
      </p:sp>
      <p:sp>
        <p:nvSpPr>
          <p:cNvPr id="2068" name="Text Box 21">
            <a:extLst>
              <a:ext uri="{FF2B5EF4-FFF2-40B4-BE49-F238E27FC236}">
                <a16:creationId xmlns:a16="http://schemas.microsoft.com/office/drawing/2014/main" id="{ADAC8D33-6808-263C-CAB4-ED07A65AB806}"/>
              </a:ext>
            </a:extLst>
          </p:cNvPr>
          <p:cNvSpPr txBox="1">
            <a:spLocks noChangeArrowheads="1"/>
          </p:cNvSpPr>
          <p:nvPr/>
        </p:nvSpPr>
        <p:spPr bwMode="auto">
          <a:xfrm>
            <a:off x="3910068" y="3471188"/>
            <a:ext cx="3374136"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50" b="1" dirty="0">
                <a:solidFill>
                  <a:schemeClr val="accent1"/>
                </a:solidFill>
                <a:latin typeface="+mn-lt"/>
              </a:rPr>
              <a:t>Zeno MRM-HR method, setup and workflow</a:t>
            </a:r>
          </a:p>
        </p:txBody>
      </p:sp>
      <p:sp>
        <p:nvSpPr>
          <p:cNvPr id="2069" name="Text Box 21">
            <a:extLst>
              <a:ext uri="{FF2B5EF4-FFF2-40B4-BE49-F238E27FC236}">
                <a16:creationId xmlns:a16="http://schemas.microsoft.com/office/drawing/2014/main" id="{E47B6BB3-A989-CC59-316F-415A981CB69C}"/>
              </a:ext>
            </a:extLst>
          </p:cNvPr>
          <p:cNvSpPr txBox="1">
            <a:spLocks noChangeArrowheads="1"/>
          </p:cNvSpPr>
          <p:nvPr/>
        </p:nvSpPr>
        <p:spPr bwMode="auto">
          <a:xfrm>
            <a:off x="3950985" y="6174133"/>
            <a:ext cx="3374136" cy="174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lIns="6214" tIns="6214" rIns="6214" bIns="6214">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altLang="en-US" sz="1050" b="1" dirty="0">
                <a:solidFill>
                  <a:schemeClr val="accent1"/>
                </a:solidFill>
                <a:latin typeface="+mn-lt"/>
              </a:rPr>
              <a:t>Platform performance and reproducibility</a:t>
            </a:r>
          </a:p>
        </p:txBody>
      </p:sp>
      <p:sp>
        <p:nvSpPr>
          <p:cNvPr id="2071" name="TextBox 2070">
            <a:extLst>
              <a:ext uri="{FF2B5EF4-FFF2-40B4-BE49-F238E27FC236}">
                <a16:creationId xmlns:a16="http://schemas.microsoft.com/office/drawing/2014/main" id="{FBB21AE1-7E1F-29D0-CB65-C1E64B8BF809}"/>
              </a:ext>
            </a:extLst>
          </p:cNvPr>
          <p:cNvSpPr txBox="1"/>
          <p:nvPr/>
        </p:nvSpPr>
        <p:spPr>
          <a:xfrm>
            <a:off x="6821578" y="8182444"/>
            <a:ext cx="496915" cy="584775"/>
          </a:xfrm>
          <a:prstGeom prst="rect">
            <a:avLst/>
          </a:prstGeom>
          <a:noFill/>
        </p:spPr>
        <p:txBody>
          <a:bodyPr wrap="square" rtlCol="0">
            <a:spAutoFit/>
          </a:bodyPr>
          <a:lstStyle/>
          <a:p>
            <a:r>
              <a:rPr lang="en-US" sz="400" b="1" dirty="0">
                <a:latin typeface="Arial" panose="020B0604020202020204" pitchFamily="34" charset="0"/>
                <a:cs typeface="Arial" panose="020B0604020202020204" pitchFamily="34" charset="0"/>
              </a:rPr>
              <a:t>Metoprolol</a:t>
            </a:r>
          </a:p>
          <a:p>
            <a:r>
              <a:rPr lang="en-US" sz="400" b="1" dirty="0">
                <a:latin typeface="Arial" panose="020B0604020202020204" pitchFamily="34" charset="0"/>
                <a:cs typeface="Arial" panose="020B0604020202020204" pitchFamily="34" charset="0"/>
              </a:rPr>
              <a:t>Propranolol</a:t>
            </a:r>
          </a:p>
          <a:p>
            <a:r>
              <a:rPr lang="en-US" sz="400" b="1" dirty="0">
                <a:latin typeface="Arial" panose="020B0604020202020204" pitchFamily="34" charset="0"/>
                <a:cs typeface="Arial" panose="020B0604020202020204" pitchFamily="34" charset="0"/>
              </a:rPr>
              <a:t>Terfenadine</a:t>
            </a:r>
          </a:p>
          <a:p>
            <a:r>
              <a:rPr lang="en-US" sz="400" b="1" dirty="0">
                <a:latin typeface="Arial" panose="020B0604020202020204" pitchFamily="34" charset="0"/>
                <a:cs typeface="Arial" panose="020B0604020202020204" pitchFamily="34" charset="0"/>
              </a:rPr>
              <a:t>Diclofenac</a:t>
            </a:r>
          </a:p>
          <a:p>
            <a:r>
              <a:rPr lang="en-US" sz="400" b="1" dirty="0">
                <a:latin typeface="Arial" panose="020B0604020202020204" pitchFamily="34" charset="0"/>
                <a:cs typeface="Arial" panose="020B0604020202020204" pitchFamily="34" charset="0"/>
              </a:rPr>
              <a:t>Zolmitriptan</a:t>
            </a:r>
          </a:p>
          <a:p>
            <a:r>
              <a:rPr lang="en-US" sz="400" b="1" dirty="0">
                <a:latin typeface="Arial" panose="020B0604020202020204" pitchFamily="34" charset="0"/>
                <a:cs typeface="Arial" panose="020B0604020202020204" pitchFamily="34" charset="0"/>
              </a:rPr>
              <a:t>Verapamil</a:t>
            </a:r>
          </a:p>
          <a:p>
            <a:r>
              <a:rPr lang="en-US" sz="400" b="1" dirty="0">
                <a:latin typeface="Arial" panose="020B0604020202020204" pitchFamily="34" charset="0"/>
                <a:cs typeface="Arial" panose="020B0604020202020204" pitchFamily="34" charset="0"/>
              </a:rPr>
              <a:t>Tolbutamide</a:t>
            </a:r>
          </a:p>
          <a:p>
            <a:r>
              <a:rPr lang="en-US" sz="400" b="1" dirty="0">
                <a:latin typeface="Arial" panose="020B0604020202020204" pitchFamily="34" charset="0"/>
                <a:cs typeface="Arial" panose="020B0604020202020204" pitchFamily="34" charset="0"/>
              </a:rPr>
              <a:t>Simvastatin</a:t>
            </a:r>
          </a:p>
        </p:txBody>
      </p:sp>
      <p:pic>
        <p:nvPicPr>
          <p:cNvPr id="2073" name="Picture 2072">
            <a:extLst>
              <a:ext uri="{FF2B5EF4-FFF2-40B4-BE49-F238E27FC236}">
                <a16:creationId xmlns:a16="http://schemas.microsoft.com/office/drawing/2014/main" id="{C2E39728-16D5-0758-59D3-CD1FB69FC5FB}"/>
              </a:ext>
            </a:extLst>
          </p:cNvPr>
          <p:cNvPicPr>
            <a:picLocks noChangeAspect="1"/>
          </p:cNvPicPr>
          <p:nvPr/>
        </p:nvPicPr>
        <p:blipFill>
          <a:blip r:embed="rId17"/>
          <a:stretch>
            <a:fillRect/>
          </a:stretch>
        </p:blipFill>
        <p:spPr>
          <a:xfrm>
            <a:off x="6329134" y="1570829"/>
            <a:ext cx="2311286" cy="929417"/>
          </a:xfrm>
          <a:prstGeom prst="rect">
            <a:avLst/>
          </a:prstGeom>
        </p:spPr>
      </p:pic>
      <p:pic>
        <p:nvPicPr>
          <p:cNvPr id="7" name="Picture 6">
            <a:extLst>
              <a:ext uri="{FF2B5EF4-FFF2-40B4-BE49-F238E27FC236}">
                <a16:creationId xmlns:a16="http://schemas.microsoft.com/office/drawing/2014/main" id="{35AB7841-0CF8-5557-58AD-302D99B77CA0}"/>
              </a:ext>
            </a:extLst>
          </p:cNvPr>
          <p:cNvPicPr>
            <a:picLocks noChangeAspect="1"/>
          </p:cNvPicPr>
          <p:nvPr/>
        </p:nvPicPr>
        <p:blipFill>
          <a:blip r:embed="rId18"/>
          <a:stretch>
            <a:fillRect/>
          </a:stretch>
        </p:blipFill>
        <p:spPr>
          <a:xfrm>
            <a:off x="9451713" y="1674117"/>
            <a:ext cx="1243380" cy="695155"/>
          </a:xfrm>
          <a:prstGeom prst="rect">
            <a:avLst/>
          </a:prstGeom>
        </p:spPr>
      </p:pic>
      <p:pic>
        <p:nvPicPr>
          <p:cNvPr id="8" name="Picture 7">
            <a:extLst>
              <a:ext uri="{FF2B5EF4-FFF2-40B4-BE49-F238E27FC236}">
                <a16:creationId xmlns:a16="http://schemas.microsoft.com/office/drawing/2014/main" id="{0BF28502-3C92-1FC0-AF8F-591B96D74339}"/>
              </a:ext>
            </a:extLst>
          </p:cNvPr>
          <p:cNvPicPr>
            <a:picLocks noChangeAspect="1"/>
          </p:cNvPicPr>
          <p:nvPr/>
        </p:nvPicPr>
        <p:blipFill>
          <a:blip r:embed="rId19"/>
          <a:stretch>
            <a:fillRect/>
          </a:stretch>
        </p:blipFill>
        <p:spPr>
          <a:xfrm>
            <a:off x="10828010" y="1689061"/>
            <a:ext cx="1243380" cy="687089"/>
          </a:xfrm>
          <a:prstGeom prst="rect">
            <a:avLst/>
          </a:prstGeom>
        </p:spPr>
      </p:pic>
      <p:pic>
        <p:nvPicPr>
          <p:cNvPr id="12" name="Picture 11">
            <a:extLst>
              <a:ext uri="{FF2B5EF4-FFF2-40B4-BE49-F238E27FC236}">
                <a16:creationId xmlns:a16="http://schemas.microsoft.com/office/drawing/2014/main" id="{F8B22A89-5582-8699-0A4E-39DFF2FD31D3}"/>
              </a:ext>
            </a:extLst>
          </p:cNvPr>
          <p:cNvPicPr>
            <a:picLocks noChangeAspect="1"/>
          </p:cNvPicPr>
          <p:nvPr/>
        </p:nvPicPr>
        <p:blipFill>
          <a:blip r:embed="rId20"/>
          <a:stretch>
            <a:fillRect/>
          </a:stretch>
        </p:blipFill>
        <p:spPr>
          <a:xfrm>
            <a:off x="12263314" y="1622528"/>
            <a:ext cx="1622030" cy="794589"/>
          </a:xfrm>
          <a:prstGeom prst="rect">
            <a:avLst/>
          </a:prstGeom>
        </p:spPr>
      </p:pic>
      <p:pic>
        <p:nvPicPr>
          <p:cNvPr id="16" name="Picture 15">
            <a:extLst>
              <a:ext uri="{FF2B5EF4-FFF2-40B4-BE49-F238E27FC236}">
                <a16:creationId xmlns:a16="http://schemas.microsoft.com/office/drawing/2014/main" id="{540324A7-2FD3-103A-E278-AFECDFF1EEC8}"/>
              </a:ext>
            </a:extLst>
          </p:cNvPr>
          <p:cNvPicPr>
            <a:picLocks noChangeAspect="1"/>
          </p:cNvPicPr>
          <p:nvPr/>
        </p:nvPicPr>
        <p:blipFill>
          <a:blip r:embed="rId21"/>
          <a:stretch>
            <a:fillRect/>
          </a:stretch>
        </p:blipFill>
        <p:spPr>
          <a:xfrm>
            <a:off x="9456909" y="2502587"/>
            <a:ext cx="1784189" cy="743995"/>
          </a:xfrm>
          <a:prstGeom prst="rect">
            <a:avLst/>
          </a:prstGeom>
        </p:spPr>
      </p:pic>
      <p:pic>
        <p:nvPicPr>
          <p:cNvPr id="18" name="Picture 17">
            <a:extLst>
              <a:ext uri="{FF2B5EF4-FFF2-40B4-BE49-F238E27FC236}">
                <a16:creationId xmlns:a16="http://schemas.microsoft.com/office/drawing/2014/main" id="{C1C61167-A6F0-2C2F-6582-68CAF91F2487}"/>
              </a:ext>
            </a:extLst>
          </p:cNvPr>
          <p:cNvPicPr>
            <a:picLocks noChangeAspect="1"/>
          </p:cNvPicPr>
          <p:nvPr/>
        </p:nvPicPr>
        <p:blipFill>
          <a:blip r:embed="rId22"/>
          <a:stretch>
            <a:fillRect/>
          </a:stretch>
        </p:blipFill>
        <p:spPr>
          <a:xfrm>
            <a:off x="11335070" y="2502587"/>
            <a:ext cx="1856488" cy="743995"/>
          </a:xfrm>
          <a:prstGeom prst="rect">
            <a:avLst/>
          </a:prstGeom>
        </p:spPr>
      </p:pic>
      <p:pic>
        <p:nvPicPr>
          <p:cNvPr id="22" name="Picture 21">
            <a:extLst>
              <a:ext uri="{FF2B5EF4-FFF2-40B4-BE49-F238E27FC236}">
                <a16:creationId xmlns:a16="http://schemas.microsoft.com/office/drawing/2014/main" id="{8FC32E17-4764-DF0F-93C6-58C319A14899}"/>
              </a:ext>
            </a:extLst>
          </p:cNvPr>
          <p:cNvPicPr>
            <a:picLocks noChangeAspect="1"/>
          </p:cNvPicPr>
          <p:nvPr/>
        </p:nvPicPr>
        <p:blipFill>
          <a:blip r:embed="rId23"/>
          <a:stretch>
            <a:fillRect/>
          </a:stretch>
        </p:blipFill>
        <p:spPr>
          <a:xfrm>
            <a:off x="9487395" y="3383753"/>
            <a:ext cx="2923839" cy="928164"/>
          </a:xfrm>
          <a:prstGeom prst="rect">
            <a:avLst/>
          </a:prstGeom>
        </p:spPr>
      </p:pic>
      <p:sp>
        <p:nvSpPr>
          <p:cNvPr id="23" name="Rectangle 22">
            <a:extLst>
              <a:ext uri="{FF2B5EF4-FFF2-40B4-BE49-F238E27FC236}">
                <a16:creationId xmlns:a16="http://schemas.microsoft.com/office/drawing/2014/main" id="{AF754D30-8282-6315-6BF5-5058E806CFB2}"/>
              </a:ext>
            </a:extLst>
          </p:cNvPr>
          <p:cNvSpPr/>
          <p:nvPr/>
        </p:nvSpPr>
        <p:spPr bwMode="auto">
          <a:xfrm>
            <a:off x="12791223" y="2502587"/>
            <a:ext cx="474283" cy="677577"/>
          </a:xfrm>
          <a:prstGeom prst="rect">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4" name="Right Triangle 23">
            <a:extLst>
              <a:ext uri="{FF2B5EF4-FFF2-40B4-BE49-F238E27FC236}">
                <a16:creationId xmlns:a16="http://schemas.microsoft.com/office/drawing/2014/main" id="{330D2DA5-F181-8A2C-37C0-0352771CA6E7}"/>
              </a:ext>
            </a:extLst>
          </p:cNvPr>
          <p:cNvSpPr/>
          <p:nvPr/>
        </p:nvSpPr>
        <p:spPr bwMode="auto">
          <a:xfrm>
            <a:off x="9804541" y="3416497"/>
            <a:ext cx="1940313" cy="261397"/>
          </a:xfrm>
          <a:prstGeom prst="rtTriangle">
            <a:avLst/>
          </a:prstGeom>
          <a:noFill/>
          <a:ln w="9525"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2400" b="0" i="0" u="none" strike="noStrike" cap="none" normalizeH="0" baseline="0">
              <a:ln>
                <a:noFill/>
              </a:ln>
              <a:solidFill>
                <a:schemeClr val="tx1"/>
              </a:solidFill>
              <a:effectLst/>
              <a:latin typeface="Times New Roman" pitchFamily="18" charset="0"/>
            </a:endParaRPr>
          </a:p>
        </p:txBody>
      </p:sp>
      <p:sp>
        <p:nvSpPr>
          <p:cNvPr id="25" name="TextBox 24">
            <a:extLst>
              <a:ext uri="{FF2B5EF4-FFF2-40B4-BE49-F238E27FC236}">
                <a16:creationId xmlns:a16="http://schemas.microsoft.com/office/drawing/2014/main" id="{290F242E-CD20-4BBE-45C5-9007E0EB23F6}"/>
              </a:ext>
            </a:extLst>
          </p:cNvPr>
          <p:cNvSpPr txBox="1"/>
          <p:nvPr/>
        </p:nvSpPr>
        <p:spPr>
          <a:xfrm>
            <a:off x="9732158" y="3435762"/>
            <a:ext cx="1278965" cy="246221"/>
          </a:xfrm>
          <a:prstGeom prst="rect">
            <a:avLst/>
          </a:prstGeom>
          <a:noFill/>
        </p:spPr>
        <p:txBody>
          <a:bodyPr wrap="square" rtlCol="0">
            <a:spAutoFit/>
          </a:bodyPr>
          <a:lstStyle/>
          <a:p>
            <a:r>
              <a:rPr lang="en-US" sz="1000" dirty="0"/>
              <a:t>[inhibitor]</a:t>
            </a:r>
          </a:p>
        </p:txBody>
      </p:sp>
      <p:sp>
        <p:nvSpPr>
          <p:cNvPr id="28" name="TextBox 27">
            <a:extLst>
              <a:ext uri="{FF2B5EF4-FFF2-40B4-BE49-F238E27FC236}">
                <a16:creationId xmlns:a16="http://schemas.microsoft.com/office/drawing/2014/main" id="{C3C17AAD-DC2A-CF9B-CDCA-2428E25EEDDE}"/>
              </a:ext>
            </a:extLst>
          </p:cNvPr>
          <p:cNvSpPr txBox="1"/>
          <p:nvPr/>
        </p:nvSpPr>
        <p:spPr>
          <a:xfrm>
            <a:off x="9611856" y="2670295"/>
            <a:ext cx="1120609" cy="200055"/>
          </a:xfrm>
          <a:prstGeom prst="rect">
            <a:avLst/>
          </a:prstGeom>
          <a:noFill/>
        </p:spPr>
        <p:txBody>
          <a:bodyPr wrap="square" rtlCol="0">
            <a:spAutoFit/>
          </a:bodyPr>
          <a:lstStyle/>
          <a:p>
            <a:r>
              <a:rPr lang="en-US" sz="700" b="1" u="sng" dirty="0">
                <a:latin typeface="Arial" panose="020B0604020202020204" pitchFamily="34" charset="0"/>
                <a:cs typeface="Arial" panose="020B0604020202020204" pitchFamily="34" charset="0"/>
              </a:rPr>
              <a:t>CV: 5%</a:t>
            </a:r>
          </a:p>
        </p:txBody>
      </p:sp>
      <p:pic>
        <p:nvPicPr>
          <p:cNvPr id="1025" name="Picture 1">
            <a:extLst>
              <a:ext uri="{FF2B5EF4-FFF2-40B4-BE49-F238E27FC236}">
                <a16:creationId xmlns:a16="http://schemas.microsoft.com/office/drawing/2014/main" id="{38F4E359-8032-1374-8FDB-A9DCF5C374A2}"/>
              </a:ext>
            </a:extLst>
          </p:cNvPr>
          <p:cNvPicPr>
            <a:picLocks noChangeAspect="1" noChangeArrowheads="1"/>
          </p:cNvPicPr>
          <p:nvPr/>
        </p:nvPicPr>
        <p:blipFill>
          <a:blip r:embed="rId24" r:link="rId25" cstate="print">
            <a:extLst>
              <a:ext uri="{28A0092B-C50C-407E-A947-70E740481C1C}">
                <a14:useLocalDpi xmlns:a14="http://schemas.microsoft.com/office/drawing/2010/main" val="0"/>
              </a:ext>
            </a:extLst>
          </a:blip>
          <a:srcRect/>
          <a:stretch>
            <a:fillRect/>
          </a:stretch>
        </p:blipFill>
        <p:spPr bwMode="auto">
          <a:xfrm>
            <a:off x="231812" y="7285696"/>
            <a:ext cx="1514911" cy="113636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a:extLst>
              <a:ext uri="{FF2B5EF4-FFF2-40B4-BE49-F238E27FC236}">
                <a16:creationId xmlns:a16="http://schemas.microsoft.com/office/drawing/2014/main" id="{DE387E19-7411-0B8A-245B-BEDC99112BD3}"/>
              </a:ext>
            </a:extLst>
          </p:cNvPr>
          <p:cNvPicPr>
            <a:picLocks noChangeAspect="1" noChangeArrowheads="1"/>
          </p:cNvPicPr>
          <p:nvPr/>
        </p:nvPicPr>
        <p:blipFill>
          <a:blip r:embed="rId26" r:link="rId27" cstate="print">
            <a:extLst>
              <a:ext uri="{28A0092B-C50C-407E-A947-70E740481C1C}">
                <a14:useLocalDpi xmlns:a14="http://schemas.microsoft.com/office/drawing/2010/main" val="0"/>
              </a:ext>
            </a:extLst>
          </a:blip>
          <a:srcRect/>
          <a:stretch>
            <a:fillRect/>
          </a:stretch>
        </p:blipFill>
        <p:spPr bwMode="auto">
          <a:xfrm>
            <a:off x="227489" y="3793906"/>
            <a:ext cx="1790565" cy="13429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a:extLst>
              <a:ext uri="{FF2B5EF4-FFF2-40B4-BE49-F238E27FC236}">
                <a16:creationId xmlns:a16="http://schemas.microsoft.com/office/drawing/2014/main" id="{3601C3B7-D164-B613-74BA-72106A04B98C}"/>
              </a:ext>
            </a:extLst>
          </p:cNvPr>
          <p:cNvPicPr>
            <a:picLocks noChangeAspect="1"/>
          </p:cNvPicPr>
          <p:nvPr/>
        </p:nvPicPr>
        <p:blipFill>
          <a:blip r:embed="rId28"/>
          <a:stretch>
            <a:fillRect/>
          </a:stretch>
        </p:blipFill>
        <p:spPr>
          <a:xfrm>
            <a:off x="241245" y="8558804"/>
            <a:ext cx="690206" cy="1305117"/>
          </a:xfrm>
          <a:prstGeom prst="rect">
            <a:avLst/>
          </a:prstGeom>
        </p:spPr>
      </p:pic>
      <p:sp>
        <p:nvSpPr>
          <p:cNvPr id="17" name="TextBox 16">
            <a:extLst>
              <a:ext uri="{FF2B5EF4-FFF2-40B4-BE49-F238E27FC236}">
                <a16:creationId xmlns:a16="http://schemas.microsoft.com/office/drawing/2014/main" id="{E520385D-36FF-9017-471F-8BC9FF0EFB81}"/>
              </a:ext>
            </a:extLst>
          </p:cNvPr>
          <p:cNvSpPr txBox="1"/>
          <p:nvPr/>
        </p:nvSpPr>
        <p:spPr>
          <a:xfrm>
            <a:off x="989330" y="9622037"/>
            <a:ext cx="2444925" cy="738664"/>
          </a:xfrm>
          <a:prstGeom prst="rect">
            <a:avLst/>
          </a:prstGeom>
          <a:noFill/>
        </p:spPr>
        <p:txBody>
          <a:bodyPr wrap="square" rtlCol="0">
            <a:spAutoFit/>
          </a:bodyPr>
          <a:lstStyle/>
          <a:p>
            <a:r>
              <a:rPr lang="en-US" sz="600" u="sng" dirty="0">
                <a:latin typeface="Arial" panose="020B0604020202020204" pitchFamily="34" charset="0"/>
                <a:cs typeface="Arial" panose="020B0604020202020204" pitchFamily="34" charset="0"/>
              </a:rPr>
              <a:t>Figure 2a-d.</a:t>
            </a:r>
            <a:r>
              <a:rPr lang="en-US" sz="600" dirty="0">
                <a:latin typeface="Arial" panose="020B0604020202020204" pitchFamily="34" charset="0"/>
                <a:cs typeface="Arial" panose="020B0604020202020204" pitchFamily="34" charset="0"/>
              </a:rPr>
              <a:t> </a:t>
            </a:r>
            <a:r>
              <a:rPr lang="en-US" sz="600" dirty="0" err="1">
                <a:latin typeface="Arial" panose="020B0604020202020204" pitchFamily="34" charset="0"/>
                <a:cs typeface="Arial" panose="020B0604020202020204" pitchFamily="34" charset="0"/>
              </a:rPr>
              <a:t>ZenoTOF</a:t>
            </a:r>
            <a:r>
              <a:rPr lang="en-US" sz="600" dirty="0">
                <a:latin typeface="Arial" panose="020B0604020202020204" pitchFamily="34" charset="0"/>
                <a:cs typeface="Arial" panose="020B0604020202020204" pitchFamily="34" charset="0"/>
              </a:rPr>
              <a:t> system features facilitating high performance and ease-of-use are highlighted. Standard </a:t>
            </a:r>
            <a:r>
              <a:rPr lang="en-US" sz="600" dirty="0" err="1">
                <a:latin typeface="Arial" panose="020B0604020202020204" pitchFamily="34" charset="0"/>
                <a:cs typeface="Arial" panose="020B0604020202020204" pitchFamily="34" charset="0"/>
              </a:rPr>
              <a:t>TurboV</a:t>
            </a:r>
            <a:r>
              <a:rPr lang="en-US" sz="600" dirty="0">
                <a:latin typeface="Arial" panose="020B0604020202020204" pitchFamily="34" charset="0"/>
                <a:cs typeface="Arial" panose="020B0604020202020204" pitchFamily="34" charset="0"/>
              </a:rPr>
              <a:t> source provides a single probe for LC and calibrant inlets (A1). Optional </a:t>
            </a:r>
            <a:r>
              <a:rPr lang="en-US" sz="600" dirty="0" err="1">
                <a:latin typeface="Arial" panose="020B0604020202020204" pitchFamily="34" charset="0"/>
                <a:cs typeface="Arial" panose="020B0604020202020204" pitchFamily="34" charset="0"/>
              </a:rPr>
              <a:t>OptiFlow</a:t>
            </a:r>
            <a:r>
              <a:rPr lang="en-US" sz="600" dirty="0">
                <a:latin typeface="Arial" panose="020B0604020202020204" pitchFamily="34" charset="0"/>
                <a:cs typeface="Arial" panose="020B0604020202020204" pitchFamily="34" charset="0"/>
              </a:rPr>
              <a:t> source optimizes electrode length and post-column volume at micro-flow rates, and relocates calibrant inlet to front of the source (A2, B2). MS calibrant delivery and routine are fully- integrated and automated (C+D).</a:t>
            </a:r>
            <a:endParaRPr lang="en-US" sz="600" u="sng" dirty="0">
              <a:latin typeface="Arial" panose="020B0604020202020204" pitchFamily="34" charset="0"/>
              <a:cs typeface="Arial" panose="020B0604020202020204" pitchFamily="34" charset="0"/>
            </a:endParaRPr>
          </a:p>
        </p:txBody>
      </p:sp>
      <p:pic>
        <p:nvPicPr>
          <p:cNvPr id="30" name="Picture 29">
            <a:extLst>
              <a:ext uri="{FF2B5EF4-FFF2-40B4-BE49-F238E27FC236}">
                <a16:creationId xmlns:a16="http://schemas.microsoft.com/office/drawing/2014/main" id="{CF9BAE4E-C958-CD12-0B91-F4326BF94397}"/>
              </a:ext>
            </a:extLst>
          </p:cNvPr>
          <p:cNvPicPr>
            <a:picLocks noChangeAspect="1"/>
          </p:cNvPicPr>
          <p:nvPr/>
        </p:nvPicPr>
        <p:blipFill>
          <a:blip r:embed="rId29"/>
          <a:stretch>
            <a:fillRect/>
          </a:stretch>
        </p:blipFill>
        <p:spPr>
          <a:xfrm>
            <a:off x="1195648" y="8581235"/>
            <a:ext cx="1870486" cy="1013401"/>
          </a:xfrm>
          <a:prstGeom prst="rect">
            <a:avLst/>
          </a:prstGeom>
        </p:spPr>
      </p:pic>
      <p:pic>
        <p:nvPicPr>
          <p:cNvPr id="13" name="Picture 12">
            <a:extLst>
              <a:ext uri="{FF2B5EF4-FFF2-40B4-BE49-F238E27FC236}">
                <a16:creationId xmlns:a16="http://schemas.microsoft.com/office/drawing/2014/main" id="{3CC78ACC-9909-0AC6-90E4-0A1244DF2F94}"/>
              </a:ext>
            </a:extLst>
          </p:cNvPr>
          <p:cNvPicPr>
            <a:picLocks noChangeAspect="1"/>
          </p:cNvPicPr>
          <p:nvPr/>
        </p:nvPicPr>
        <p:blipFill>
          <a:blip r:embed="rId30"/>
          <a:stretch>
            <a:fillRect/>
          </a:stretch>
        </p:blipFill>
        <p:spPr>
          <a:xfrm>
            <a:off x="6263516" y="3636009"/>
            <a:ext cx="2462706" cy="1179536"/>
          </a:xfrm>
          <a:prstGeom prst="rect">
            <a:avLst/>
          </a:prstGeom>
        </p:spPr>
      </p:pic>
      <p:sp>
        <p:nvSpPr>
          <p:cNvPr id="72" name="TextBox 71">
            <a:extLst>
              <a:ext uri="{FF2B5EF4-FFF2-40B4-BE49-F238E27FC236}">
                <a16:creationId xmlns:a16="http://schemas.microsoft.com/office/drawing/2014/main" id="{E520385D-36FF-9017-471F-8BC9FF0EFB81}"/>
              </a:ext>
            </a:extLst>
          </p:cNvPr>
          <p:cNvSpPr txBox="1"/>
          <p:nvPr/>
        </p:nvSpPr>
        <p:spPr>
          <a:xfrm>
            <a:off x="2194934" y="5348762"/>
            <a:ext cx="1422089" cy="1569660"/>
          </a:xfrm>
          <a:prstGeom prst="rect">
            <a:avLst/>
          </a:prstGeom>
          <a:noFill/>
        </p:spPr>
        <p:txBody>
          <a:bodyPr wrap="square" rtlCol="0">
            <a:spAutoFit/>
          </a:bodyPr>
          <a:lstStyle/>
          <a:p>
            <a:r>
              <a:rPr lang="en-US" sz="600" u="sng" dirty="0">
                <a:latin typeface="Arial" panose="020B0604020202020204" pitchFamily="34" charset="0"/>
                <a:cs typeface="Arial" panose="020B0604020202020204" pitchFamily="34" charset="0"/>
              </a:rPr>
              <a:t>Figure 1a+b.</a:t>
            </a:r>
            <a:r>
              <a:rPr lang="en-US" sz="600" dirty="0">
                <a:latin typeface="Arial" panose="020B0604020202020204" pitchFamily="34" charset="0"/>
                <a:cs typeface="Arial" panose="020B0604020202020204" pitchFamily="34" charset="0"/>
              </a:rPr>
              <a:t> A high-capacity microflow-HRMS system was assembled to readily integrate with an existing high-throughput MS fleet. An LS-1 sample delivery system-controlled with </a:t>
            </a:r>
            <a:r>
              <a:rPr lang="en-US" sz="600" dirty="0" err="1">
                <a:latin typeface="Arial" panose="020B0604020202020204" pitchFamily="34" charset="0"/>
                <a:cs typeface="Arial" panose="020B0604020202020204" pitchFamily="34" charset="0"/>
              </a:rPr>
              <a:t>LeadScape</a:t>
            </a:r>
            <a:r>
              <a:rPr lang="en-US" sz="600" dirty="0">
                <a:latin typeface="Arial" panose="020B0604020202020204" pitchFamily="34" charset="0"/>
                <a:cs typeface="Arial" panose="020B0604020202020204" pitchFamily="34" charset="0"/>
              </a:rPr>
              <a:t> software-and Agilent 1290 UHPLC pump were interfaced with a SCIEX 7600 </a:t>
            </a:r>
            <a:r>
              <a:rPr lang="en-US" sz="600" dirty="0" err="1">
                <a:latin typeface="Arial" panose="020B0604020202020204" pitchFamily="34" charset="0"/>
                <a:cs typeface="Arial" panose="020B0604020202020204" pitchFamily="34" charset="0"/>
              </a:rPr>
              <a:t>ZenoTOF</a:t>
            </a:r>
            <a:r>
              <a:rPr lang="en-US" sz="600" dirty="0">
                <a:latin typeface="Arial" panose="020B0604020202020204" pitchFamily="34" charset="0"/>
                <a:cs typeface="Arial" panose="020B0604020202020204" pitchFamily="34" charset="0"/>
              </a:rPr>
              <a:t> (A1-3). System layout was adjusted to place key components in close proximity, reducing delay, dispersion, and post-column volume for optimal microflow performance (B). Table 1 summarizes volume contributed by each flow path component.</a:t>
            </a:r>
            <a:endParaRPr lang="en-US" sz="600" u="sng" dirty="0">
              <a:latin typeface="Arial" panose="020B0604020202020204" pitchFamily="34" charset="0"/>
              <a:cs typeface="Arial" panose="020B0604020202020204" pitchFamily="34" charset="0"/>
            </a:endParaRPr>
          </a:p>
        </p:txBody>
      </p:sp>
      <p:graphicFrame>
        <p:nvGraphicFramePr>
          <p:cNvPr id="9" name="Table 8"/>
          <p:cNvGraphicFramePr>
            <a:graphicFrameLocks noGrp="1"/>
          </p:cNvGraphicFramePr>
          <p:nvPr>
            <p:extLst>
              <p:ext uri="{D42A27DB-BD31-4B8C-83A1-F6EECF244321}">
                <p14:modId xmlns:p14="http://schemas.microsoft.com/office/powerpoint/2010/main" val="1868331944"/>
              </p:ext>
            </p:extLst>
          </p:nvPr>
        </p:nvGraphicFramePr>
        <p:xfrm>
          <a:off x="205725" y="5355293"/>
          <a:ext cx="1998933" cy="1378155"/>
        </p:xfrm>
        <a:graphic>
          <a:graphicData uri="http://schemas.openxmlformats.org/drawingml/2006/table">
            <a:tbl>
              <a:tblPr firstRow="1" bandRow="1">
                <a:tableStyleId>{5C22544A-7EE6-4342-B048-85BDC9FD1C3A}</a:tableStyleId>
              </a:tblPr>
              <a:tblGrid>
                <a:gridCol w="843312">
                  <a:extLst>
                    <a:ext uri="{9D8B030D-6E8A-4147-A177-3AD203B41FA5}">
                      <a16:colId xmlns:a16="http://schemas.microsoft.com/office/drawing/2014/main" val="1798208803"/>
                    </a:ext>
                  </a:extLst>
                </a:gridCol>
                <a:gridCol w="673177">
                  <a:extLst>
                    <a:ext uri="{9D8B030D-6E8A-4147-A177-3AD203B41FA5}">
                      <a16:colId xmlns:a16="http://schemas.microsoft.com/office/drawing/2014/main" val="36348593"/>
                    </a:ext>
                  </a:extLst>
                </a:gridCol>
                <a:gridCol w="482444">
                  <a:extLst>
                    <a:ext uri="{9D8B030D-6E8A-4147-A177-3AD203B41FA5}">
                      <a16:colId xmlns:a16="http://schemas.microsoft.com/office/drawing/2014/main" val="3667599488"/>
                    </a:ext>
                  </a:extLst>
                </a:gridCol>
              </a:tblGrid>
              <a:tr h="275631">
                <a:tc>
                  <a:txBody>
                    <a:bodyPr/>
                    <a:lstStyle/>
                    <a:p>
                      <a:pPr algn="ctr"/>
                      <a:r>
                        <a:rPr lang="en-US" sz="600" dirty="0"/>
                        <a:t>Component</a:t>
                      </a:r>
                    </a:p>
                  </a:txBody>
                  <a:tcPr/>
                </a:tc>
                <a:tc>
                  <a:txBody>
                    <a:bodyPr/>
                    <a:lstStyle/>
                    <a:p>
                      <a:pPr algn="ctr"/>
                      <a:r>
                        <a:rPr lang="en-US" sz="600" dirty="0"/>
                        <a:t>Dimensions</a:t>
                      </a:r>
                    </a:p>
                    <a:p>
                      <a:pPr algn="ctr"/>
                      <a:r>
                        <a:rPr lang="en-US" sz="600" dirty="0"/>
                        <a:t>(L</a:t>
                      </a:r>
                      <a:r>
                        <a:rPr lang="en-US" sz="600" baseline="0" dirty="0"/>
                        <a:t> x ID)</a:t>
                      </a:r>
                      <a:endParaRPr lang="en-US" sz="600" dirty="0"/>
                    </a:p>
                  </a:txBody>
                  <a:tcPr/>
                </a:tc>
                <a:tc>
                  <a:txBody>
                    <a:bodyPr/>
                    <a:lstStyle/>
                    <a:p>
                      <a:pPr algn="ctr"/>
                      <a:r>
                        <a:rPr lang="en-US" sz="600" dirty="0"/>
                        <a:t>Volume (µL)</a:t>
                      </a:r>
                    </a:p>
                  </a:txBody>
                  <a:tcPr/>
                </a:tc>
                <a:extLst>
                  <a:ext uri="{0D108BD9-81ED-4DB2-BD59-A6C34878D82A}">
                    <a16:rowId xmlns:a16="http://schemas.microsoft.com/office/drawing/2014/main" val="123845694"/>
                  </a:ext>
                </a:extLst>
              </a:tr>
              <a:tr h="275631">
                <a:tc>
                  <a:txBody>
                    <a:bodyPr/>
                    <a:lstStyle/>
                    <a:p>
                      <a:pPr algn="ctr"/>
                      <a:r>
                        <a:rPr lang="en-US" sz="600" b="1" dirty="0"/>
                        <a:t>Sample loop (I)</a:t>
                      </a:r>
                    </a:p>
                  </a:txBody>
                  <a:tcPr/>
                </a:tc>
                <a:tc>
                  <a:txBody>
                    <a:bodyPr/>
                    <a:lstStyle/>
                    <a:p>
                      <a:pPr algn="ctr"/>
                      <a:r>
                        <a:rPr lang="en-US" sz="600"/>
                        <a:t>150mm x 100µ</a:t>
                      </a:r>
                      <a:endParaRPr lang="en-US" sz="600" dirty="0"/>
                    </a:p>
                  </a:txBody>
                  <a:tcPr/>
                </a:tc>
                <a:tc>
                  <a:txBody>
                    <a:bodyPr/>
                    <a:lstStyle/>
                    <a:p>
                      <a:pPr algn="ctr"/>
                      <a:r>
                        <a:rPr lang="en-US" sz="600" dirty="0"/>
                        <a:t>1.18</a:t>
                      </a:r>
                    </a:p>
                  </a:txBody>
                  <a:tcPr/>
                </a:tc>
                <a:extLst>
                  <a:ext uri="{0D108BD9-81ED-4DB2-BD59-A6C34878D82A}">
                    <a16:rowId xmlns:a16="http://schemas.microsoft.com/office/drawing/2014/main" val="2798184514"/>
                  </a:ext>
                </a:extLst>
              </a:tr>
              <a:tr h="275631">
                <a:tc>
                  <a:txBody>
                    <a:bodyPr/>
                    <a:lstStyle/>
                    <a:p>
                      <a:pPr algn="ctr"/>
                      <a:r>
                        <a:rPr lang="en-US" sz="600" b="1" dirty="0"/>
                        <a:t>Transfer</a:t>
                      </a:r>
                      <a:r>
                        <a:rPr lang="en-US" sz="600" b="1" baseline="0" dirty="0"/>
                        <a:t> tubing (II)</a:t>
                      </a:r>
                      <a:endParaRPr lang="en-US" sz="600" b="1" dirty="0"/>
                    </a:p>
                  </a:txBody>
                  <a:tcPr/>
                </a:tc>
                <a:tc>
                  <a:txBody>
                    <a:bodyPr/>
                    <a:lstStyle/>
                    <a:p>
                      <a:pPr algn="ctr"/>
                      <a:r>
                        <a:rPr lang="en-US" sz="600" dirty="0"/>
                        <a:t>550mm</a:t>
                      </a:r>
                      <a:r>
                        <a:rPr lang="en-US" sz="600" baseline="0" dirty="0"/>
                        <a:t> x 75</a:t>
                      </a:r>
                      <a:r>
                        <a:rPr lang="en-US" sz="600" dirty="0"/>
                        <a:t>µ</a:t>
                      </a:r>
                    </a:p>
                  </a:txBody>
                  <a:tcPr/>
                </a:tc>
                <a:tc>
                  <a:txBody>
                    <a:bodyPr/>
                    <a:lstStyle/>
                    <a:p>
                      <a:pPr algn="ctr"/>
                      <a:r>
                        <a:rPr lang="en-US" sz="600" dirty="0"/>
                        <a:t>2.43</a:t>
                      </a:r>
                    </a:p>
                  </a:txBody>
                  <a:tcPr/>
                </a:tc>
                <a:extLst>
                  <a:ext uri="{0D108BD9-81ED-4DB2-BD59-A6C34878D82A}">
                    <a16:rowId xmlns:a16="http://schemas.microsoft.com/office/drawing/2014/main" val="802575915"/>
                  </a:ext>
                </a:extLst>
              </a:tr>
              <a:tr h="275631">
                <a:tc>
                  <a:txBody>
                    <a:bodyPr/>
                    <a:lstStyle/>
                    <a:p>
                      <a:pPr algn="ctr"/>
                      <a:r>
                        <a:rPr lang="en-US" sz="600" b="1" dirty="0"/>
                        <a:t>Column (III)</a:t>
                      </a:r>
                    </a:p>
                  </a:txBody>
                  <a:tcPr/>
                </a:tc>
                <a:tc>
                  <a:txBody>
                    <a:bodyPr/>
                    <a:lstStyle/>
                    <a:p>
                      <a:pPr algn="ctr"/>
                      <a:r>
                        <a:rPr lang="en-US" sz="600" dirty="0"/>
                        <a:t>30</a:t>
                      </a:r>
                      <a:r>
                        <a:rPr lang="en-US" sz="600" baseline="0" dirty="0"/>
                        <a:t> x 0.5mm</a:t>
                      </a:r>
                      <a:endParaRPr lang="en-US" sz="600" dirty="0"/>
                    </a:p>
                  </a:txBody>
                  <a:tcPr/>
                </a:tc>
                <a:tc>
                  <a:txBody>
                    <a:bodyPr/>
                    <a:lstStyle/>
                    <a:p>
                      <a:pPr algn="ctr"/>
                      <a:r>
                        <a:rPr lang="en-US" sz="600" dirty="0"/>
                        <a:t>~3.75</a:t>
                      </a:r>
                    </a:p>
                  </a:txBody>
                  <a:tcPr/>
                </a:tc>
                <a:extLst>
                  <a:ext uri="{0D108BD9-81ED-4DB2-BD59-A6C34878D82A}">
                    <a16:rowId xmlns:a16="http://schemas.microsoft.com/office/drawing/2014/main" val="18804765"/>
                  </a:ext>
                </a:extLst>
              </a:tr>
              <a:tr h="275631">
                <a:tc>
                  <a:txBody>
                    <a:bodyPr/>
                    <a:lstStyle/>
                    <a:p>
                      <a:pPr algn="ctr"/>
                      <a:r>
                        <a:rPr lang="en-US" sz="600" b="1" dirty="0"/>
                        <a:t>ESI Electrode (IV)</a:t>
                      </a:r>
                    </a:p>
                  </a:txBody>
                  <a:tcPr/>
                </a:tc>
                <a:tc>
                  <a:txBody>
                    <a:bodyPr/>
                    <a:lstStyle/>
                    <a:p>
                      <a:pPr algn="ctr"/>
                      <a:r>
                        <a:rPr lang="en-US" sz="600" dirty="0"/>
                        <a:t>124mm x 50µ</a:t>
                      </a:r>
                    </a:p>
                  </a:txBody>
                  <a:tcPr/>
                </a:tc>
                <a:tc>
                  <a:txBody>
                    <a:bodyPr/>
                    <a:lstStyle/>
                    <a:p>
                      <a:pPr algn="ctr"/>
                      <a:r>
                        <a:rPr lang="en-US" sz="600" dirty="0"/>
                        <a:t>0.24</a:t>
                      </a:r>
                    </a:p>
                  </a:txBody>
                  <a:tcPr/>
                </a:tc>
                <a:extLst>
                  <a:ext uri="{0D108BD9-81ED-4DB2-BD59-A6C34878D82A}">
                    <a16:rowId xmlns:a16="http://schemas.microsoft.com/office/drawing/2014/main" val="270332845"/>
                  </a:ext>
                </a:extLst>
              </a:tr>
            </a:tbl>
          </a:graphicData>
        </a:graphic>
      </p:graphicFrame>
      <p:pic>
        <p:nvPicPr>
          <p:cNvPr id="74" name="Picture 73"/>
          <p:cNvPicPr>
            <a:picLocks noChangeAspect="1"/>
          </p:cNvPicPr>
          <p:nvPr/>
        </p:nvPicPr>
        <p:blipFill>
          <a:blip r:embed="rId31"/>
          <a:stretch>
            <a:fillRect/>
          </a:stretch>
        </p:blipFill>
        <p:spPr>
          <a:xfrm>
            <a:off x="2159022" y="3773846"/>
            <a:ext cx="1158493" cy="1544658"/>
          </a:xfrm>
          <a:prstGeom prst="rect">
            <a:avLst/>
          </a:prstGeom>
        </p:spPr>
      </p:pic>
      <p:pic>
        <p:nvPicPr>
          <p:cNvPr id="20" name="Picture 19">
            <a:extLst>
              <a:ext uri="{FF2B5EF4-FFF2-40B4-BE49-F238E27FC236}">
                <a16:creationId xmlns:a16="http://schemas.microsoft.com/office/drawing/2014/main" id="{7FC2E3EA-3C3E-1DB3-E164-BF970F9A1FD0}"/>
              </a:ext>
            </a:extLst>
          </p:cNvPr>
          <p:cNvPicPr>
            <a:picLocks noChangeAspect="1"/>
          </p:cNvPicPr>
          <p:nvPr/>
        </p:nvPicPr>
        <p:blipFill>
          <a:blip r:embed="rId32"/>
          <a:stretch>
            <a:fillRect/>
          </a:stretch>
        </p:blipFill>
        <p:spPr>
          <a:xfrm>
            <a:off x="9487395" y="6810486"/>
            <a:ext cx="3704163" cy="859506"/>
          </a:xfrm>
          <a:prstGeom prst="rect">
            <a:avLst/>
          </a:prstGeom>
        </p:spPr>
      </p:pic>
      <p:pic>
        <p:nvPicPr>
          <p:cNvPr id="32" name="Picture 31">
            <a:extLst>
              <a:ext uri="{FF2B5EF4-FFF2-40B4-BE49-F238E27FC236}">
                <a16:creationId xmlns:a16="http://schemas.microsoft.com/office/drawing/2014/main" id="{F417CE6C-375A-B15E-E3C3-03F0EAB44844}"/>
              </a:ext>
            </a:extLst>
          </p:cNvPr>
          <p:cNvPicPr>
            <a:picLocks noChangeAspect="1"/>
          </p:cNvPicPr>
          <p:nvPr/>
        </p:nvPicPr>
        <p:blipFill>
          <a:blip r:embed="rId33"/>
          <a:stretch>
            <a:fillRect/>
          </a:stretch>
        </p:blipFill>
        <p:spPr>
          <a:xfrm>
            <a:off x="9470636" y="5675843"/>
            <a:ext cx="1020031" cy="999055"/>
          </a:xfrm>
          <a:prstGeom prst="rect">
            <a:avLst/>
          </a:prstGeom>
        </p:spPr>
      </p:pic>
      <p:pic>
        <p:nvPicPr>
          <p:cNvPr id="33" name="Picture 32">
            <a:extLst>
              <a:ext uri="{FF2B5EF4-FFF2-40B4-BE49-F238E27FC236}">
                <a16:creationId xmlns:a16="http://schemas.microsoft.com/office/drawing/2014/main" id="{8610C147-D6E9-7B5F-489C-9899A413CAB1}"/>
              </a:ext>
            </a:extLst>
          </p:cNvPr>
          <p:cNvPicPr>
            <a:picLocks noChangeAspect="1"/>
          </p:cNvPicPr>
          <p:nvPr/>
        </p:nvPicPr>
        <p:blipFill>
          <a:blip r:embed="rId34"/>
          <a:stretch>
            <a:fillRect/>
          </a:stretch>
        </p:blipFill>
        <p:spPr>
          <a:xfrm>
            <a:off x="10637451" y="5671379"/>
            <a:ext cx="1042424" cy="1020875"/>
          </a:xfrm>
          <a:prstGeom prst="rect">
            <a:avLst/>
          </a:prstGeom>
        </p:spPr>
      </p:pic>
      <p:pic>
        <p:nvPicPr>
          <p:cNvPr id="34" name="Picture 33">
            <a:extLst>
              <a:ext uri="{FF2B5EF4-FFF2-40B4-BE49-F238E27FC236}">
                <a16:creationId xmlns:a16="http://schemas.microsoft.com/office/drawing/2014/main" id="{60C0CB47-C355-A7F7-BC42-A91EC78AE89C}"/>
              </a:ext>
            </a:extLst>
          </p:cNvPr>
          <p:cNvPicPr>
            <a:picLocks noChangeAspect="1"/>
          </p:cNvPicPr>
          <p:nvPr/>
        </p:nvPicPr>
        <p:blipFill>
          <a:blip r:embed="rId35"/>
          <a:stretch>
            <a:fillRect/>
          </a:stretch>
        </p:blipFill>
        <p:spPr>
          <a:xfrm>
            <a:off x="11830127" y="5665707"/>
            <a:ext cx="1030055" cy="1019326"/>
          </a:xfrm>
          <a:prstGeom prst="rect">
            <a:avLst/>
          </a:prstGeom>
        </p:spPr>
      </p:pic>
      <p:graphicFrame>
        <p:nvGraphicFramePr>
          <p:cNvPr id="37" name="Table 36">
            <a:extLst>
              <a:ext uri="{FF2B5EF4-FFF2-40B4-BE49-F238E27FC236}">
                <a16:creationId xmlns:a16="http://schemas.microsoft.com/office/drawing/2014/main" id="{01E9F32D-590A-4D0C-3F0F-5E75249DB5B1}"/>
              </a:ext>
            </a:extLst>
          </p:cNvPr>
          <p:cNvGraphicFramePr>
            <a:graphicFrameLocks noGrp="1"/>
          </p:cNvGraphicFramePr>
          <p:nvPr>
            <p:extLst>
              <p:ext uri="{D42A27DB-BD31-4B8C-83A1-F6EECF244321}">
                <p14:modId xmlns:p14="http://schemas.microsoft.com/office/powerpoint/2010/main" val="3023076782"/>
              </p:ext>
            </p:extLst>
          </p:nvPr>
        </p:nvGraphicFramePr>
        <p:xfrm>
          <a:off x="9471984" y="4849961"/>
          <a:ext cx="3389547" cy="746760"/>
        </p:xfrm>
        <a:graphic>
          <a:graphicData uri="http://schemas.openxmlformats.org/drawingml/2006/table">
            <a:tbl>
              <a:tblPr firstRow="1" bandRow="1">
                <a:tableStyleId>{5C22544A-7EE6-4342-B048-85BDC9FD1C3A}</a:tableStyleId>
              </a:tblPr>
              <a:tblGrid>
                <a:gridCol w="424276">
                  <a:extLst>
                    <a:ext uri="{9D8B030D-6E8A-4147-A177-3AD203B41FA5}">
                      <a16:colId xmlns:a16="http://schemas.microsoft.com/office/drawing/2014/main" val="3038881339"/>
                    </a:ext>
                  </a:extLst>
                </a:gridCol>
                <a:gridCol w="468441">
                  <a:extLst>
                    <a:ext uri="{9D8B030D-6E8A-4147-A177-3AD203B41FA5}">
                      <a16:colId xmlns:a16="http://schemas.microsoft.com/office/drawing/2014/main" val="3339406754"/>
                    </a:ext>
                  </a:extLst>
                </a:gridCol>
                <a:gridCol w="664003">
                  <a:extLst>
                    <a:ext uri="{9D8B030D-6E8A-4147-A177-3AD203B41FA5}">
                      <a16:colId xmlns:a16="http://schemas.microsoft.com/office/drawing/2014/main" val="3472774504"/>
                    </a:ext>
                  </a:extLst>
                </a:gridCol>
                <a:gridCol w="642494">
                  <a:extLst>
                    <a:ext uri="{9D8B030D-6E8A-4147-A177-3AD203B41FA5}">
                      <a16:colId xmlns:a16="http://schemas.microsoft.com/office/drawing/2014/main" val="2985348967"/>
                    </a:ext>
                  </a:extLst>
                </a:gridCol>
                <a:gridCol w="514919">
                  <a:extLst>
                    <a:ext uri="{9D8B030D-6E8A-4147-A177-3AD203B41FA5}">
                      <a16:colId xmlns:a16="http://schemas.microsoft.com/office/drawing/2014/main" val="1992129802"/>
                    </a:ext>
                  </a:extLst>
                </a:gridCol>
                <a:gridCol w="675414">
                  <a:extLst>
                    <a:ext uri="{9D8B030D-6E8A-4147-A177-3AD203B41FA5}">
                      <a16:colId xmlns:a16="http://schemas.microsoft.com/office/drawing/2014/main" val="1756715085"/>
                    </a:ext>
                  </a:extLst>
                </a:gridCol>
              </a:tblGrid>
              <a:tr h="243898">
                <a:tc>
                  <a:txBody>
                    <a:bodyPr/>
                    <a:lstStyle/>
                    <a:p>
                      <a:pPr algn="ctr"/>
                      <a:r>
                        <a:rPr lang="en-US" sz="600" dirty="0"/>
                        <a:t>Matrix</a:t>
                      </a:r>
                    </a:p>
                  </a:txBody>
                  <a:tcPr anchor="ctr"/>
                </a:tc>
                <a:tc>
                  <a:txBody>
                    <a:bodyPr/>
                    <a:lstStyle/>
                    <a:p>
                      <a:pPr algn="ctr"/>
                      <a:r>
                        <a:rPr lang="en-US" sz="600" dirty="0"/>
                        <a:t>Sample volume</a:t>
                      </a:r>
                    </a:p>
                  </a:txBody>
                  <a:tcPr anchor="ctr"/>
                </a:tc>
                <a:tc>
                  <a:txBody>
                    <a:bodyPr/>
                    <a:lstStyle/>
                    <a:p>
                      <a:pPr algn="ctr"/>
                      <a:r>
                        <a:rPr lang="en-US" sz="600" dirty="0"/>
                        <a:t>Precipitation volume</a:t>
                      </a:r>
                    </a:p>
                  </a:txBody>
                  <a:tcPr anchor="ctr"/>
                </a:tc>
                <a:tc>
                  <a:txBody>
                    <a:bodyPr/>
                    <a:lstStyle/>
                    <a:p>
                      <a:pPr algn="ctr"/>
                      <a:r>
                        <a:rPr lang="en-US" sz="600" dirty="0"/>
                        <a:t>Supernatant volume</a:t>
                      </a:r>
                    </a:p>
                  </a:txBody>
                  <a:tcPr anchor="ctr"/>
                </a:tc>
                <a:tc>
                  <a:txBody>
                    <a:bodyPr/>
                    <a:lstStyle/>
                    <a:p>
                      <a:pPr algn="ctr"/>
                      <a:r>
                        <a:rPr lang="en-US" sz="600" dirty="0"/>
                        <a:t>Diluent</a:t>
                      </a:r>
                    </a:p>
                  </a:txBody>
                  <a:tcPr anchor="ctr"/>
                </a:tc>
                <a:tc>
                  <a:txBody>
                    <a:bodyPr/>
                    <a:lstStyle/>
                    <a:p>
                      <a:pPr algn="ctr"/>
                      <a:r>
                        <a:rPr lang="en-US" sz="600" dirty="0"/>
                        <a:t>Final sample composition</a:t>
                      </a:r>
                    </a:p>
                  </a:txBody>
                  <a:tcPr anchor="ctr"/>
                </a:tc>
                <a:extLst>
                  <a:ext uri="{0D108BD9-81ED-4DB2-BD59-A6C34878D82A}">
                    <a16:rowId xmlns:a16="http://schemas.microsoft.com/office/drawing/2014/main" val="1186745802"/>
                  </a:ext>
                </a:extLst>
              </a:tr>
              <a:tr h="150433">
                <a:tc>
                  <a:txBody>
                    <a:bodyPr/>
                    <a:lstStyle/>
                    <a:p>
                      <a:pPr algn="ctr"/>
                      <a:r>
                        <a:rPr lang="en-US" sz="500" dirty="0"/>
                        <a:t>CD-1 Mouse Plasma</a:t>
                      </a:r>
                    </a:p>
                  </a:txBody>
                  <a:tcPr anchor="ctr"/>
                </a:tc>
                <a:tc>
                  <a:txBody>
                    <a:bodyPr/>
                    <a:lstStyle/>
                    <a:p>
                      <a:pPr algn="ctr"/>
                      <a:r>
                        <a:rPr lang="en-US" sz="500" dirty="0"/>
                        <a:t>10 </a:t>
                      </a:r>
                      <a:r>
                        <a:rPr lang="en-US" sz="500" dirty="0">
                          <a:latin typeface="Pfizer Diatype Office" panose="020B0504040202060203" pitchFamily="34" charset="0"/>
                        </a:rPr>
                        <a:t>µL</a:t>
                      </a:r>
                      <a:endParaRPr lang="en-US" sz="500" dirty="0"/>
                    </a:p>
                  </a:txBody>
                  <a:tcPr anchor="ctr"/>
                </a:tc>
                <a:tc>
                  <a:txBody>
                    <a:bodyPr/>
                    <a:lstStyle/>
                    <a:p>
                      <a:pPr marL="0" marR="0" lvl="0" indent="0" algn="ctr" defTabSz="621426" rtl="0" eaLnBrk="1" fontAlgn="auto" latinLnBrk="0" hangingPunct="1">
                        <a:lnSpc>
                          <a:spcPct val="100000"/>
                        </a:lnSpc>
                        <a:spcBef>
                          <a:spcPts val="0"/>
                        </a:spcBef>
                        <a:spcAft>
                          <a:spcPts val="0"/>
                        </a:spcAft>
                        <a:buClrTx/>
                        <a:buSzTx/>
                        <a:buFontTx/>
                        <a:buNone/>
                        <a:tabLst/>
                        <a:defRPr/>
                      </a:pPr>
                      <a:r>
                        <a:rPr lang="en-US" sz="500" dirty="0"/>
                        <a:t>100 </a:t>
                      </a:r>
                      <a:r>
                        <a:rPr lang="en-US" sz="500" dirty="0">
                          <a:latin typeface="Pfizer Diatype Office" panose="020B0504040202060203" pitchFamily="34" charset="0"/>
                        </a:rPr>
                        <a:t>µL</a:t>
                      </a:r>
                      <a:endParaRPr lang="en-US" sz="500" dirty="0"/>
                    </a:p>
                  </a:txBody>
                  <a:tcPr anchor="ctr"/>
                </a:tc>
                <a:tc>
                  <a:txBody>
                    <a:bodyPr/>
                    <a:lstStyle/>
                    <a:p>
                      <a:pPr marL="0" marR="0" lvl="0" indent="0" algn="ctr" defTabSz="621426" rtl="0" eaLnBrk="1" fontAlgn="auto" latinLnBrk="0" hangingPunct="1">
                        <a:lnSpc>
                          <a:spcPct val="100000"/>
                        </a:lnSpc>
                        <a:spcBef>
                          <a:spcPts val="0"/>
                        </a:spcBef>
                        <a:spcAft>
                          <a:spcPts val="0"/>
                        </a:spcAft>
                        <a:buClrTx/>
                        <a:buSzTx/>
                        <a:buFontTx/>
                        <a:buNone/>
                        <a:tabLst/>
                        <a:defRPr/>
                      </a:pPr>
                      <a:r>
                        <a:rPr lang="en-US" sz="500" dirty="0"/>
                        <a:t>50 </a:t>
                      </a:r>
                      <a:r>
                        <a:rPr lang="en-US" sz="500" dirty="0">
                          <a:latin typeface="Pfizer Diatype Office" panose="020B0504040202060203" pitchFamily="34" charset="0"/>
                        </a:rPr>
                        <a:t>µL</a:t>
                      </a:r>
                      <a:endParaRPr lang="en-US" sz="500" dirty="0"/>
                    </a:p>
                  </a:txBody>
                  <a:tcPr anchor="ctr"/>
                </a:tc>
                <a:tc>
                  <a:txBody>
                    <a:bodyPr/>
                    <a:lstStyle/>
                    <a:p>
                      <a:pPr marL="0" marR="0" lvl="0" indent="0" algn="ctr" defTabSz="621426" rtl="0" eaLnBrk="1" fontAlgn="auto" latinLnBrk="0" hangingPunct="1">
                        <a:lnSpc>
                          <a:spcPct val="100000"/>
                        </a:lnSpc>
                        <a:spcBef>
                          <a:spcPts val="0"/>
                        </a:spcBef>
                        <a:spcAft>
                          <a:spcPts val="0"/>
                        </a:spcAft>
                        <a:buClrTx/>
                        <a:buSzTx/>
                        <a:buFontTx/>
                        <a:buNone/>
                        <a:tabLst/>
                        <a:defRPr/>
                      </a:pPr>
                      <a:endParaRPr lang="en-US" sz="500" dirty="0"/>
                    </a:p>
                    <a:p>
                      <a:pPr marL="0" marR="0" lvl="0" indent="0" algn="ctr" defTabSz="621426" rtl="0" eaLnBrk="1" fontAlgn="auto" latinLnBrk="0" hangingPunct="1">
                        <a:lnSpc>
                          <a:spcPct val="100000"/>
                        </a:lnSpc>
                        <a:spcBef>
                          <a:spcPts val="0"/>
                        </a:spcBef>
                        <a:spcAft>
                          <a:spcPts val="0"/>
                        </a:spcAft>
                        <a:buClrTx/>
                        <a:buSzTx/>
                        <a:buFontTx/>
                        <a:buNone/>
                        <a:tabLst/>
                        <a:defRPr/>
                      </a:pPr>
                      <a:r>
                        <a:rPr lang="en-US" sz="500" dirty="0"/>
                        <a:t>150 </a:t>
                      </a:r>
                      <a:r>
                        <a:rPr lang="en-US" sz="500" dirty="0">
                          <a:latin typeface="Pfizer Diatype Office" panose="020B0504040202060203" pitchFamily="34" charset="0"/>
                        </a:rPr>
                        <a:t>µL (0.1% formic acid in water)</a:t>
                      </a:r>
                      <a:endParaRPr lang="en-US" sz="500" dirty="0"/>
                    </a:p>
                  </a:txBody>
                  <a:tcPr anchor="ctr"/>
                </a:tc>
                <a:tc>
                  <a:txBody>
                    <a:bodyPr/>
                    <a:lstStyle/>
                    <a:p>
                      <a:pPr algn="ctr"/>
                      <a:r>
                        <a:rPr lang="en-US" sz="500" dirty="0"/>
                        <a:t>25:75 acetonitrile: water (0.1% formic acid)</a:t>
                      </a:r>
                    </a:p>
                  </a:txBody>
                  <a:tcPr anchor="ctr"/>
                </a:tc>
                <a:extLst>
                  <a:ext uri="{0D108BD9-81ED-4DB2-BD59-A6C34878D82A}">
                    <a16:rowId xmlns:a16="http://schemas.microsoft.com/office/drawing/2014/main" val="1055058762"/>
                  </a:ext>
                </a:extLst>
              </a:tr>
            </a:tbl>
          </a:graphicData>
        </a:graphic>
      </p:graphicFrame>
      <p:sp>
        <p:nvSpPr>
          <p:cNvPr id="42" name="TextBox 41">
            <a:extLst>
              <a:ext uri="{FF2B5EF4-FFF2-40B4-BE49-F238E27FC236}">
                <a16:creationId xmlns:a16="http://schemas.microsoft.com/office/drawing/2014/main" id="{018CC43B-B3F8-4720-73FF-8D0845F5C67B}"/>
              </a:ext>
            </a:extLst>
          </p:cNvPr>
          <p:cNvSpPr txBox="1"/>
          <p:nvPr/>
        </p:nvSpPr>
        <p:spPr>
          <a:xfrm>
            <a:off x="9410309" y="10315355"/>
            <a:ext cx="4883179" cy="461665"/>
          </a:xfrm>
          <a:prstGeom prst="rect">
            <a:avLst/>
          </a:prstGeom>
          <a:noFill/>
        </p:spPr>
        <p:txBody>
          <a:bodyPr wrap="square" rtlCol="0">
            <a:spAutoFit/>
          </a:bodyPr>
          <a:lstStyle/>
          <a:p>
            <a:r>
              <a:rPr lang="en-US" sz="800" dirty="0">
                <a:latin typeface="Arial" panose="020B0604020202020204" pitchFamily="34" charset="0"/>
                <a:cs typeface="Arial" panose="020B0604020202020204" pitchFamily="34" charset="0"/>
              </a:rPr>
              <a:t>The authors would like to thank Chris Healy (Pfizer) for insights on microflow LC system optimization, as well as Tom Abbott, Chang Liu, and Joe Doktorski (SCIEX) for their assistance configuring </a:t>
            </a:r>
            <a:r>
              <a:rPr lang="en-US" sz="800" dirty="0" err="1">
                <a:latin typeface="Arial" panose="020B0604020202020204" pitchFamily="34" charset="0"/>
                <a:cs typeface="Arial" panose="020B0604020202020204" pitchFamily="34" charset="0"/>
              </a:rPr>
              <a:t>ZenoTOF</a:t>
            </a:r>
            <a:r>
              <a:rPr lang="en-US" sz="800" dirty="0">
                <a:latin typeface="Arial" panose="020B0604020202020204" pitchFamily="34" charset="0"/>
                <a:cs typeface="Arial" panose="020B0604020202020204" pitchFamily="34" charset="0"/>
              </a:rPr>
              <a:t> methods and settings.</a:t>
            </a:r>
          </a:p>
        </p:txBody>
      </p:sp>
      <p:sp>
        <p:nvSpPr>
          <p:cNvPr id="44" name="TextBox 43">
            <a:extLst>
              <a:ext uri="{FF2B5EF4-FFF2-40B4-BE49-F238E27FC236}">
                <a16:creationId xmlns:a16="http://schemas.microsoft.com/office/drawing/2014/main" id="{97FE6F2F-E878-980E-B743-075AA28CE3F9}"/>
              </a:ext>
            </a:extLst>
          </p:cNvPr>
          <p:cNvSpPr txBox="1"/>
          <p:nvPr/>
        </p:nvSpPr>
        <p:spPr>
          <a:xfrm>
            <a:off x="241245" y="4666558"/>
            <a:ext cx="226057" cy="200055"/>
          </a:xfrm>
          <a:prstGeom prst="rect">
            <a:avLst/>
          </a:prstGeom>
          <a:solidFill>
            <a:schemeClr val="bg1">
              <a:lumMod val="85000"/>
            </a:schemeClr>
          </a:solidFill>
        </p:spPr>
        <p:txBody>
          <a:bodyPr wrap="square" rtlCol="0">
            <a:spAutoFit/>
          </a:bodyPr>
          <a:lstStyle/>
          <a:p>
            <a:r>
              <a:rPr lang="en-US" sz="700" b="1" dirty="0"/>
              <a:t>3</a:t>
            </a:r>
          </a:p>
        </p:txBody>
      </p:sp>
      <p:sp>
        <p:nvSpPr>
          <p:cNvPr id="45" name="TextBox 44">
            <a:extLst>
              <a:ext uri="{FF2B5EF4-FFF2-40B4-BE49-F238E27FC236}">
                <a16:creationId xmlns:a16="http://schemas.microsoft.com/office/drawing/2014/main" id="{CB5298E4-932E-24F0-F9F8-40D7AF8C406C}"/>
              </a:ext>
            </a:extLst>
          </p:cNvPr>
          <p:cNvSpPr txBox="1"/>
          <p:nvPr/>
        </p:nvSpPr>
        <p:spPr>
          <a:xfrm>
            <a:off x="1181985" y="4512380"/>
            <a:ext cx="226057" cy="200055"/>
          </a:xfrm>
          <a:prstGeom prst="rect">
            <a:avLst/>
          </a:prstGeom>
          <a:solidFill>
            <a:schemeClr val="bg1">
              <a:lumMod val="85000"/>
            </a:schemeClr>
          </a:solidFill>
        </p:spPr>
        <p:txBody>
          <a:bodyPr wrap="square" rtlCol="0">
            <a:spAutoFit/>
          </a:bodyPr>
          <a:lstStyle/>
          <a:p>
            <a:r>
              <a:rPr lang="en-US" sz="700" b="1" dirty="0"/>
              <a:t>1</a:t>
            </a:r>
          </a:p>
        </p:txBody>
      </p:sp>
      <p:sp>
        <p:nvSpPr>
          <p:cNvPr id="46" name="TextBox 45">
            <a:extLst>
              <a:ext uri="{FF2B5EF4-FFF2-40B4-BE49-F238E27FC236}">
                <a16:creationId xmlns:a16="http://schemas.microsoft.com/office/drawing/2014/main" id="{077FE821-179B-4E66-5135-CA917F037E6B}"/>
              </a:ext>
            </a:extLst>
          </p:cNvPr>
          <p:cNvSpPr txBox="1"/>
          <p:nvPr/>
        </p:nvSpPr>
        <p:spPr>
          <a:xfrm>
            <a:off x="309586" y="4150227"/>
            <a:ext cx="225483" cy="200055"/>
          </a:xfrm>
          <a:prstGeom prst="rect">
            <a:avLst/>
          </a:prstGeom>
          <a:solidFill>
            <a:schemeClr val="bg1">
              <a:lumMod val="85000"/>
            </a:schemeClr>
          </a:solidFill>
        </p:spPr>
        <p:txBody>
          <a:bodyPr wrap="square" rtlCol="0">
            <a:spAutoFit/>
          </a:bodyPr>
          <a:lstStyle/>
          <a:p>
            <a:r>
              <a:rPr lang="en-US" sz="700" b="1" dirty="0"/>
              <a:t>2</a:t>
            </a:r>
          </a:p>
        </p:txBody>
      </p:sp>
      <p:sp>
        <p:nvSpPr>
          <p:cNvPr id="51" name="TextBox 50">
            <a:extLst>
              <a:ext uri="{FF2B5EF4-FFF2-40B4-BE49-F238E27FC236}">
                <a16:creationId xmlns:a16="http://schemas.microsoft.com/office/drawing/2014/main" id="{C9479E81-EC37-8727-5658-ED9536B85F3D}"/>
              </a:ext>
            </a:extLst>
          </p:cNvPr>
          <p:cNvSpPr txBox="1"/>
          <p:nvPr/>
        </p:nvSpPr>
        <p:spPr>
          <a:xfrm>
            <a:off x="2495454" y="5002922"/>
            <a:ext cx="76200" cy="200055"/>
          </a:xfrm>
          <a:prstGeom prst="rect">
            <a:avLst/>
          </a:prstGeom>
          <a:noFill/>
        </p:spPr>
        <p:txBody>
          <a:bodyPr wrap="square" rtlCol="0">
            <a:spAutoFit/>
          </a:bodyPr>
          <a:lstStyle/>
          <a:p>
            <a:r>
              <a:rPr lang="en-US" sz="700" b="1" dirty="0">
                <a:solidFill>
                  <a:srgbClr val="FF0000"/>
                </a:solidFill>
              </a:rPr>
              <a:t>I</a:t>
            </a:r>
          </a:p>
        </p:txBody>
      </p:sp>
      <p:sp>
        <p:nvSpPr>
          <p:cNvPr id="52" name="TextBox 51">
            <a:extLst>
              <a:ext uri="{FF2B5EF4-FFF2-40B4-BE49-F238E27FC236}">
                <a16:creationId xmlns:a16="http://schemas.microsoft.com/office/drawing/2014/main" id="{0BC4B850-EB98-0585-B21F-B09E86D4B13B}"/>
              </a:ext>
            </a:extLst>
          </p:cNvPr>
          <p:cNvSpPr txBox="1"/>
          <p:nvPr/>
        </p:nvSpPr>
        <p:spPr>
          <a:xfrm>
            <a:off x="2524310" y="4645592"/>
            <a:ext cx="254427" cy="200055"/>
          </a:xfrm>
          <a:prstGeom prst="rect">
            <a:avLst/>
          </a:prstGeom>
          <a:noFill/>
        </p:spPr>
        <p:txBody>
          <a:bodyPr wrap="square" rtlCol="0">
            <a:spAutoFit/>
          </a:bodyPr>
          <a:lstStyle/>
          <a:p>
            <a:r>
              <a:rPr lang="en-US" sz="700" b="1" dirty="0">
                <a:solidFill>
                  <a:srgbClr val="FF0000"/>
                </a:solidFill>
              </a:rPr>
              <a:t>II</a:t>
            </a:r>
          </a:p>
        </p:txBody>
      </p:sp>
      <p:sp>
        <p:nvSpPr>
          <p:cNvPr id="64" name="TextBox 63">
            <a:extLst>
              <a:ext uri="{FF2B5EF4-FFF2-40B4-BE49-F238E27FC236}">
                <a16:creationId xmlns:a16="http://schemas.microsoft.com/office/drawing/2014/main" id="{9064001F-5C8D-4CEE-B12D-0864F2AE7D28}"/>
              </a:ext>
            </a:extLst>
          </p:cNvPr>
          <p:cNvSpPr txBox="1"/>
          <p:nvPr/>
        </p:nvSpPr>
        <p:spPr>
          <a:xfrm>
            <a:off x="2753213" y="4075709"/>
            <a:ext cx="299258" cy="200055"/>
          </a:xfrm>
          <a:prstGeom prst="rect">
            <a:avLst/>
          </a:prstGeom>
          <a:noFill/>
        </p:spPr>
        <p:txBody>
          <a:bodyPr wrap="square" rtlCol="0">
            <a:spAutoFit/>
          </a:bodyPr>
          <a:lstStyle/>
          <a:p>
            <a:r>
              <a:rPr lang="en-US" sz="700" b="1" dirty="0">
                <a:solidFill>
                  <a:srgbClr val="FF0000"/>
                </a:solidFill>
              </a:rPr>
              <a:t>III</a:t>
            </a:r>
          </a:p>
        </p:txBody>
      </p:sp>
      <p:sp>
        <p:nvSpPr>
          <p:cNvPr id="65" name="TextBox 64">
            <a:extLst>
              <a:ext uri="{FF2B5EF4-FFF2-40B4-BE49-F238E27FC236}">
                <a16:creationId xmlns:a16="http://schemas.microsoft.com/office/drawing/2014/main" id="{B7BF2CA6-AF39-75CF-7F12-8BECF827D686}"/>
              </a:ext>
            </a:extLst>
          </p:cNvPr>
          <p:cNvSpPr txBox="1"/>
          <p:nvPr/>
        </p:nvSpPr>
        <p:spPr>
          <a:xfrm>
            <a:off x="2831696" y="4261886"/>
            <a:ext cx="324786" cy="200055"/>
          </a:xfrm>
          <a:prstGeom prst="rect">
            <a:avLst/>
          </a:prstGeom>
          <a:noFill/>
        </p:spPr>
        <p:txBody>
          <a:bodyPr wrap="square" rtlCol="0">
            <a:spAutoFit/>
          </a:bodyPr>
          <a:lstStyle/>
          <a:p>
            <a:r>
              <a:rPr lang="en-US" sz="700" b="1" dirty="0">
                <a:solidFill>
                  <a:srgbClr val="FF0000"/>
                </a:solidFill>
              </a:rPr>
              <a:t>IV</a:t>
            </a:r>
          </a:p>
        </p:txBody>
      </p:sp>
      <p:sp>
        <p:nvSpPr>
          <p:cNvPr id="66" name="TextBox 65">
            <a:extLst>
              <a:ext uri="{FF2B5EF4-FFF2-40B4-BE49-F238E27FC236}">
                <a16:creationId xmlns:a16="http://schemas.microsoft.com/office/drawing/2014/main" id="{96A68486-FDAD-12C9-0D21-617A3AA59BD1}"/>
              </a:ext>
            </a:extLst>
          </p:cNvPr>
          <p:cNvSpPr txBox="1"/>
          <p:nvPr/>
        </p:nvSpPr>
        <p:spPr>
          <a:xfrm>
            <a:off x="178859" y="3639514"/>
            <a:ext cx="97258" cy="215444"/>
          </a:xfrm>
          <a:prstGeom prst="rect">
            <a:avLst/>
          </a:prstGeom>
          <a:noFill/>
        </p:spPr>
        <p:txBody>
          <a:bodyPr wrap="square" rtlCol="0">
            <a:spAutoFit/>
          </a:bodyPr>
          <a:lstStyle/>
          <a:p>
            <a:r>
              <a:rPr lang="en-US" sz="800" b="1" dirty="0"/>
              <a:t>A</a:t>
            </a:r>
          </a:p>
        </p:txBody>
      </p:sp>
      <p:sp>
        <p:nvSpPr>
          <p:cNvPr id="67" name="TextBox 66">
            <a:extLst>
              <a:ext uri="{FF2B5EF4-FFF2-40B4-BE49-F238E27FC236}">
                <a16:creationId xmlns:a16="http://schemas.microsoft.com/office/drawing/2014/main" id="{A2B6AB34-1A35-61E6-6129-DBBE54DB20CD}"/>
              </a:ext>
            </a:extLst>
          </p:cNvPr>
          <p:cNvSpPr txBox="1"/>
          <p:nvPr/>
        </p:nvSpPr>
        <p:spPr>
          <a:xfrm>
            <a:off x="2110393" y="3627831"/>
            <a:ext cx="97258" cy="215444"/>
          </a:xfrm>
          <a:prstGeom prst="rect">
            <a:avLst/>
          </a:prstGeom>
          <a:noFill/>
        </p:spPr>
        <p:txBody>
          <a:bodyPr wrap="square" rtlCol="0">
            <a:spAutoFit/>
          </a:bodyPr>
          <a:lstStyle/>
          <a:p>
            <a:r>
              <a:rPr lang="en-US" sz="800" b="1" dirty="0"/>
              <a:t>B</a:t>
            </a:r>
          </a:p>
        </p:txBody>
      </p:sp>
      <p:sp>
        <p:nvSpPr>
          <p:cNvPr id="69" name="TextBox 68">
            <a:extLst>
              <a:ext uri="{FF2B5EF4-FFF2-40B4-BE49-F238E27FC236}">
                <a16:creationId xmlns:a16="http://schemas.microsoft.com/office/drawing/2014/main" id="{CCEB0DE1-6111-3A89-7984-89D98539E750}"/>
              </a:ext>
            </a:extLst>
          </p:cNvPr>
          <p:cNvSpPr txBox="1"/>
          <p:nvPr/>
        </p:nvSpPr>
        <p:spPr>
          <a:xfrm>
            <a:off x="186416" y="7115913"/>
            <a:ext cx="97258" cy="215444"/>
          </a:xfrm>
          <a:prstGeom prst="rect">
            <a:avLst/>
          </a:prstGeom>
          <a:noFill/>
        </p:spPr>
        <p:txBody>
          <a:bodyPr wrap="square" rtlCol="0">
            <a:spAutoFit/>
          </a:bodyPr>
          <a:lstStyle/>
          <a:p>
            <a:r>
              <a:rPr lang="en-US" sz="800" b="1" dirty="0"/>
              <a:t>A</a:t>
            </a:r>
          </a:p>
        </p:txBody>
      </p:sp>
      <p:sp>
        <p:nvSpPr>
          <p:cNvPr id="70" name="TextBox 69">
            <a:extLst>
              <a:ext uri="{FF2B5EF4-FFF2-40B4-BE49-F238E27FC236}">
                <a16:creationId xmlns:a16="http://schemas.microsoft.com/office/drawing/2014/main" id="{73F126F9-B7CF-20DD-4C85-37F40AF4D8C3}"/>
              </a:ext>
            </a:extLst>
          </p:cNvPr>
          <p:cNvSpPr txBox="1"/>
          <p:nvPr/>
        </p:nvSpPr>
        <p:spPr>
          <a:xfrm>
            <a:off x="1839031" y="7109600"/>
            <a:ext cx="97258" cy="215444"/>
          </a:xfrm>
          <a:prstGeom prst="rect">
            <a:avLst/>
          </a:prstGeom>
          <a:noFill/>
        </p:spPr>
        <p:txBody>
          <a:bodyPr wrap="square" rtlCol="0">
            <a:spAutoFit/>
          </a:bodyPr>
          <a:lstStyle/>
          <a:p>
            <a:r>
              <a:rPr lang="en-US" sz="800" b="1" dirty="0"/>
              <a:t>B</a:t>
            </a:r>
          </a:p>
        </p:txBody>
      </p:sp>
      <p:sp>
        <p:nvSpPr>
          <p:cNvPr id="71" name="TextBox 70">
            <a:extLst>
              <a:ext uri="{FF2B5EF4-FFF2-40B4-BE49-F238E27FC236}">
                <a16:creationId xmlns:a16="http://schemas.microsoft.com/office/drawing/2014/main" id="{D0386037-34E8-0EB7-8D90-B445CB0C00B2}"/>
              </a:ext>
            </a:extLst>
          </p:cNvPr>
          <p:cNvSpPr txBox="1"/>
          <p:nvPr/>
        </p:nvSpPr>
        <p:spPr>
          <a:xfrm>
            <a:off x="1141443" y="8418433"/>
            <a:ext cx="97258" cy="215444"/>
          </a:xfrm>
          <a:prstGeom prst="rect">
            <a:avLst/>
          </a:prstGeom>
          <a:noFill/>
        </p:spPr>
        <p:txBody>
          <a:bodyPr wrap="square" rtlCol="0">
            <a:spAutoFit/>
          </a:bodyPr>
          <a:lstStyle/>
          <a:p>
            <a:r>
              <a:rPr lang="en-US" sz="800" b="1" dirty="0"/>
              <a:t>D</a:t>
            </a:r>
          </a:p>
        </p:txBody>
      </p:sp>
      <p:sp>
        <p:nvSpPr>
          <p:cNvPr id="73" name="TextBox 72">
            <a:extLst>
              <a:ext uri="{FF2B5EF4-FFF2-40B4-BE49-F238E27FC236}">
                <a16:creationId xmlns:a16="http://schemas.microsoft.com/office/drawing/2014/main" id="{342BEAB0-8D11-EBB7-6097-662BD3665962}"/>
              </a:ext>
            </a:extLst>
          </p:cNvPr>
          <p:cNvSpPr txBox="1"/>
          <p:nvPr/>
        </p:nvSpPr>
        <p:spPr>
          <a:xfrm>
            <a:off x="177935" y="8407193"/>
            <a:ext cx="97258" cy="215444"/>
          </a:xfrm>
          <a:prstGeom prst="rect">
            <a:avLst/>
          </a:prstGeom>
          <a:noFill/>
        </p:spPr>
        <p:txBody>
          <a:bodyPr wrap="square" rtlCol="0">
            <a:spAutoFit/>
          </a:bodyPr>
          <a:lstStyle/>
          <a:p>
            <a:r>
              <a:rPr lang="en-US" sz="800" b="1" dirty="0"/>
              <a:t>C</a:t>
            </a:r>
          </a:p>
        </p:txBody>
      </p:sp>
      <p:sp>
        <p:nvSpPr>
          <p:cNvPr id="76" name="TextBox 75">
            <a:extLst>
              <a:ext uri="{FF2B5EF4-FFF2-40B4-BE49-F238E27FC236}">
                <a16:creationId xmlns:a16="http://schemas.microsoft.com/office/drawing/2014/main" id="{8BBAC7B0-442D-EDA3-037D-4AD2E46A182C}"/>
              </a:ext>
            </a:extLst>
          </p:cNvPr>
          <p:cNvSpPr txBox="1"/>
          <p:nvPr/>
        </p:nvSpPr>
        <p:spPr>
          <a:xfrm>
            <a:off x="3873980" y="3601457"/>
            <a:ext cx="97258" cy="215444"/>
          </a:xfrm>
          <a:prstGeom prst="rect">
            <a:avLst/>
          </a:prstGeom>
          <a:noFill/>
        </p:spPr>
        <p:txBody>
          <a:bodyPr wrap="square" rtlCol="0">
            <a:spAutoFit/>
          </a:bodyPr>
          <a:lstStyle/>
          <a:p>
            <a:r>
              <a:rPr lang="en-US" sz="800" b="1" dirty="0"/>
              <a:t>A</a:t>
            </a:r>
          </a:p>
        </p:txBody>
      </p:sp>
      <p:sp>
        <p:nvSpPr>
          <p:cNvPr id="77" name="TextBox 76">
            <a:extLst>
              <a:ext uri="{FF2B5EF4-FFF2-40B4-BE49-F238E27FC236}">
                <a16:creationId xmlns:a16="http://schemas.microsoft.com/office/drawing/2014/main" id="{175F4BFD-DAA3-673D-FCC7-A842C29DD122}"/>
              </a:ext>
            </a:extLst>
          </p:cNvPr>
          <p:cNvSpPr txBox="1"/>
          <p:nvPr/>
        </p:nvSpPr>
        <p:spPr>
          <a:xfrm>
            <a:off x="6104466" y="3591413"/>
            <a:ext cx="97258" cy="215444"/>
          </a:xfrm>
          <a:prstGeom prst="rect">
            <a:avLst/>
          </a:prstGeom>
          <a:noFill/>
        </p:spPr>
        <p:txBody>
          <a:bodyPr wrap="square" rtlCol="0">
            <a:spAutoFit/>
          </a:bodyPr>
          <a:lstStyle/>
          <a:p>
            <a:r>
              <a:rPr lang="en-US" sz="800" b="1" dirty="0"/>
              <a:t>B</a:t>
            </a:r>
          </a:p>
        </p:txBody>
      </p:sp>
      <p:sp>
        <p:nvSpPr>
          <p:cNvPr id="79" name="TextBox 78">
            <a:extLst>
              <a:ext uri="{FF2B5EF4-FFF2-40B4-BE49-F238E27FC236}">
                <a16:creationId xmlns:a16="http://schemas.microsoft.com/office/drawing/2014/main" id="{06D2F261-52F2-9146-10C9-527618D92F40}"/>
              </a:ext>
            </a:extLst>
          </p:cNvPr>
          <p:cNvSpPr txBox="1"/>
          <p:nvPr/>
        </p:nvSpPr>
        <p:spPr>
          <a:xfrm>
            <a:off x="3871917" y="4684110"/>
            <a:ext cx="97258" cy="215444"/>
          </a:xfrm>
          <a:prstGeom prst="rect">
            <a:avLst/>
          </a:prstGeom>
          <a:noFill/>
        </p:spPr>
        <p:txBody>
          <a:bodyPr wrap="square" rtlCol="0">
            <a:spAutoFit/>
          </a:bodyPr>
          <a:lstStyle/>
          <a:p>
            <a:r>
              <a:rPr lang="en-US" sz="800" b="1" dirty="0"/>
              <a:t>C</a:t>
            </a:r>
          </a:p>
        </p:txBody>
      </p:sp>
      <p:sp>
        <p:nvSpPr>
          <p:cNvPr id="80" name="TextBox 79">
            <a:extLst>
              <a:ext uri="{FF2B5EF4-FFF2-40B4-BE49-F238E27FC236}">
                <a16:creationId xmlns:a16="http://schemas.microsoft.com/office/drawing/2014/main" id="{AB72DF4B-B661-6FA2-5AA5-A3D3711931DB}"/>
              </a:ext>
            </a:extLst>
          </p:cNvPr>
          <p:cNvSpPr txBox="1"/>
          <p:nvPr/>
        </p:nvSpPr>
        <p:spPr>
          <a:xfrm>
            <a:off x="6570743" y="6281117"/>
            <a:ext cx="97258" cy="215444"/>
          </a:xfrm>
          <a:prstGeom prst="rect">
            <a:avLst/>
          </a:prstGeom>
          <a:noFill/>
        </p:spPr>
        <p:txBody>
          <a:bodyPr wrap="square" rtlCol="0">
            <a:spAutoFit/>
          </a:bodyPr>
          <a:lstStyle/>
          <a:p>
            <a:r>
              <a:rPr lang="en-US" sz="800" b="1" dirty="0"/>
              <a:t>A</a:t>
            </a:r>
          </a:p>
        </p:txBody>
      </p:sp>
      <p:sp>
        <p:nvSpPr>
          <p:cNvPr id="81" name="TextBox 80">
            <a:extLst>
              <a:ext uri="{FF2B5EF4-FFF2-40B4-BE49-F238E27FC236}">
                <a16:creationId xmlns:a16="http://schemas.microsoft.com/office/drawing/2014/main" id="{0CD101F3-6580-AAB3-29F1-2FEC8FDDD670}"/>
              </a:ext>
            </a:extLst>
          </p:cNvPr>
          <p:cNvSpPr txBox="1"/>
          <p:nvPr/>
        </p:nvSpPr>
        <p:spPr>
          <a:xfrm>
            <a:off x="3897736" y="7601820"/>
            <a:ext cx="97258" cy="215444"/>
          </a:xfrm>
          <a:prstGeom prst="rect">
            <a:avLst/>
          </a:prstGeom>
          <a:noFill/>
        </p:spPr>
        <p:txBody>
          <a:bodyPr wrap="square" rtlCol="0">
            <a:spAutoFit/>
          </a:bodyPr>
          <a:lstStyle/>
          <a:p>
            <a:r>
              <a:rPr lang="en-US" sz="800" b="1" dirty="0"/>
              <a:t>B</a:t>
            </a:r>
          </a:p>
        </p:txBody>
      </p:sp>
      <p:sp>
        <p:nvSpPr>
          <p:cNvPr id="82" name="TextBox 81">
            <a:extLst>
              <a:ext uri="{FF2B5EF4-FFF2-40B4-BE49-F238E27FC236}">
                <a16:creationId xmlns:a16="http://schemas.microsoft.com/office/drawing/2014/main" id="{B5B9A26D-539D-6B85-1011-EEC4013E4E9A}"/>
              </a:ext>
            </a:extLst>
          </p:cNvPr>
          <p:cNvSpPr txBox="1"/>
          <p:nvPr/>
        </p:nvSpPr>
        <p:spPr>
          <a:xfrm>
            <a:off x="6561873" y="8166507"/>
            <a:ext cx="97258" cy="215444"/>
          </a:xfrm>
          <a:prstGeom prst="rect">
            <a:avLst/>
          </a:prstGeom>
          <a:noFill/>
        </p:spPr>
        <p:txBody>
          <a:bodyPr wrap="square" rtlCol="0">
            <a:spAutoFit/>
          </a:bodyPr>
          <a:lstStyle/>
          <a:p>
            <a:r>
              <a:rPr lang="en-US" sz="800" b="1" dirty="0"/>
              <a:t>C</a:t>
            </a:r>
          </a:p>
        </p:txBody>
      </p:sp>
      <p:sp>
        <p:nvSpPr>
          <p:cNvPr id="83" name="TextBox 82">
            <a:extLst>
              <a:ext uri="{FF2B5EF4-FFF2-40B4-BE49-F238E27FC236}">
                <a16:creationId xmlns:a16="http://schemas.microsoft.com/office/drawing/2014/main" id="{DE8AC7D1-50E9-C958-F9E8-FE7F273B85F9}"/>
              </a:ext>
            </a:extLst>
          </p:cNvPr>
          <p:cNvSpPr txBox="1"/>
          <p:nvPr/>
        </p:nvSpPr>
        <p:spPr>
          <a:xfrm>
            <a:off x="6449638" y="9117952"/>
            <a:ext cx="97258" cy="215444"/>
          </a:xfrm>
          <a:prstGeom prst="rect">
            <a:avLst/>
          </a:prstGeom>
          <a:noFill/>
        </p:spPr>
        <p:txBody>
          <a:bodyPr wrap="square" rtlCol="0">
            <a:spAutoFit/>
          </a:bodyPr>
          <a:lstStyle/>
          <a:p>
            <a:r>
              <a:rPr lang="en-US" sz="800" b="1" dirty="0"/>
              <a:t>E</a:t>
            </a:r>
          </a:p>
        </p:txBody>
      </p:sp>
      <p:sp>
        <p:nvSpPr>
          <p:cNvPr id="84" name="TextBox 83">
            <a:extLst>
              <a:ext uri="{FF2B5EF4-FFF2-40B4-BE49-F238E27FC236}">
                <a16:creationId xmlns:a16="http://schemas.microsoft.com/office/drawing/2014/main" id="{9BB95E59-0FBE-E25F-D8B3-F771B2F7922A}"/>
              </a:ext>
            </a:extLst>
          </p:cNvPr>
          <p:cNvSpPr txBox="1"/>
          <p:nvPr/>
        </p:nvSpPr>
        <p:spPr>
          <a:xfrm>
            <a:off x="3886723" y="9010230"/>
            <a:ext cx="97258" cy="215444"/>
          </a:xfrm>
          <a:prstGeom prst="rect">
            <a:avLst/>
          </a:prstGeom>
          <a:noFill/>
        </p:spPr>
        <p:txBody>
          <a:bodyPr wrap="square" rtlCol="0">
            <a:spAutoFit/>
          </a:bodyPr>
          <a:lstStyle/>
          <a:p>
            <a:r>
              <a:rPr lang="en-US" sz="800" b="1" dirty="0"/>
              <a:t>D</a:t>
            </a:r>
          </a:p>
        </p:txBody>
      </p:sp>
      <p:sp>
        <p:nvSpPr>
          <p:cNvPr id="85" name="TextBox 84">
            <a:extLst>
              <a:ext uri="{FF2B5EF4-FFF2-40B4-BE49-F238E27FC236}">
                <a16:creationId xmlns:a16="http://schemas.microsoft.com/office/drawing/2014/main" id="{60153054-7380-9652-2951-DC141B0D4920}"/>
              </a:ext>
            </a:extLst>
          </p:cNvPr>
          <p:cNvSpPr txBox="1"/>
          <p:nvPr/>
        </p:nvSpPr>
        <p:spPr>
          <a:xfrm>
            <a:off x="9356715" y="1581339"/>
            <a:ext cx="97258" cy="215444"/>
          </a:xfrm>
          <a:prstGeom prst="rect">
            <a:avLst/>
          </a:prstGeom>
          <a:noFill/>
        </p:spPr>
        <p:txBody>
          <a:bodyPr wrap="square" rtlCol="0">
            <a:spAutoFit/>
          </a:bodyPr>
          <a:lstStyle/>
          <a:p>
            <a:r>
              <a:rPr lang="en-US" sz="800" b="1" dirty="0"/>
              <a:t>A</a:t>
            </a:r>
          </a:p>
        </p:txBody>
      </p:sp>
      <p:sp>
        <p:nvSpPr>
          <p:cNvPr id="86" name="TextBox 85">
            <a:extLst>
              <a:ext uri="{FF2B5EF4-FFF2-40B4-BE49-F238E27FC236}">
                <a16:creationId xmlns:a16="http://schemas.microsoft.com/office/drawing/2014/main" id="{99BBFB03-6E36-8A74-5DB6-04F3D3A82E82}"/>
              </a:ext>
            </a:extLst>
          </p:cNvPr>
          <p:cNvSpPr txBox="1"/>
          <p:nvPr/>
        </p:nvSpPr>
        <p:spPr>
          <a:xfrm flipH="1">
            <a:off x="9372651" y="5602131"/>
            <a:ext cx="45719" cy="215444"/>
          </a:xfrm>
          <a:prstGeom prst="rect">
            <a:avLst/>
          </a:prstGeom>
          <a:noFill/>
        </p:spPr>
        <p:txBody>
          <a:bodyPr wrap="square" rtlCol="0">
            <a:spAutoFit/>
          </a:bodyPr>
          <a:lstStyle/>
          <a:p>
            <a:r>
              <a:rPr lang="en-US" sz="800" b="1" dirty="0"/>
              <a:t>A</a:t>
            </a:r>
          </a:p>
        </p:txBody>
      </p:sp>
      <p:sp>
        <p:nvSpPr>
          <p:cNvPr id="87" name="TextBox 86">
            <a:extLst>
              <a:ext uri="{FF2B5EF4-FFF2-40B4-BE49-F238E27FC236}">
                <a16:creationId xmlns:a16="http://schemas.microsoft.com/office/drawing/2014/main" id="{EA22EDEE-E2F7-52F2-8DB8-20DA7478A097}"/>
              </a:ext>
            </a:extLst>
          </p:cNvPr>
          <p:cNvSpPr txBox="1"/>
          <p:nvPr/>
        </p:nvSpPr>
        <p:spPr>
          <a:xfrm>
            <a:off x="10742426" y="1589880"/>
            <a:ext cx="97258" cy="215444"/>
          </a:xfrm>
          <a:prstGeom prst="rect">
            <a:avLst/>
          </a:prstGeom>
          <a:noFill/>
        </p:spPr>
        <p:txBody>
          <a:bodyPr wrap="square" rtlCol="0">
            <a:spAutoFit/>
          </a:bodyPr>
          <a:lstStyle/>
          <a:p>
            <a:r>
              <a:rPr lang="en-US" sz="800" b="1" dirty="0"/>
              <a:t>B</a:t>
            </a:r>
          </a:p>
        </p:txBody>
      </p:sp>
      <p:sp>
        <p:nvSpPr>
          <p:cNvPr id="88" name="TextBox 87">
            <a:extLst>
              <a:ext uri="{FF2B5EF4-FFF2-40B4-BE49-F238E27FC236}">
                <a16:creationId xmlns:a16="http://schemas.microsoft.com/office/drawing/2014/main" id="{4218C1FB-941D-298C-BA3D-748D2C10AD9A}"/>
              </a:ext>
            </a:extLst>
          </p:cNvPr>
          <p:cNvSpPr txBox="1"/>
          <p:nvPr/>
        </p:nvSpPr>
        <p:spPr>
          <a:xfrm>
            <a:off x="12166056" y="1585621"/>
            <a:ext cx="97258" cy="215444"/>
          </a:xfrm>
          <a:prstGeom prst="rect">
            <a:avLst/>
          </a:prstGeom>
          <a:noFill/>
        </p:spPr>
        <p:txBody>
          <a:bodyPr wrap="square" rtlCol="0">
            <a:spAutoFit/>
          </a:bodyPr>
          <a:lstStyle/>
          <a:p>
            <a:r>
              <a:rPr lang="en-US" sz="800" b="1" dirty="0"/>
              <a:t>C</a:t>
            </a:r>
          </a:p>
        </p:txBody>
      </p:sp>
      <p:sp>
        <p:nvSpPr>
          <p:cNvPr id="89" name="TextBox 88">
            <a:extLst>
              <a:ext uri="{FF2B5EF4-FFF2-40B4-BE49-F238E27FC236}">
                <a16:creationId xmlns:a16="http://schemas.microsoft.com/office/drawing/2014/main" id="{A26ED1C6-1AAE-7840-D9BF-C0F40F11DC2A}"/>
              </a:ext>
            </a:extLst>
          </p:cNvPr>
          <p:cNvSpPr txBox="1"/>
          <p:nvPr/>
        </p:nvSpPr>
        <p:spPr>
          <a:xfrm>
            <a:off x="9377765" y="2347883"/>
            <a:ext cx="97258" cy="215444"/>
          </a:xfrm>
          <a:prstGeom prst="rect">
            <a:avLst/>
          </a:prstGeom>
          <a:noFill/>
        </p:spPr>
        <p:txBody>
          <a:bodyPr wrap="square" rtlCol="0">
            <a:spAutoFit/>
          </a:bodyPr>
          <a:lstStyle/>
          <a:p>
            <a:r>
              <a:rPr lang="en-US" sz="800" b="1" dirty="0"/>
              <a:t>D</a:t>
            </a:r>
          </a:p>
        </p:txBody>
      </p:sp>
      <p:sp>
        <p:nvSpPr>
          <p:cNvPr id="90" name="TextBox 89">
            <a:extLst>
              <a:ext uri="{FF2B5EF4-FFF2-40B4-BE49-F238E27FC236}">
                <a16:creationId xmlns:a16="http://schemas.microsoft.com/office/drawing/2014/main" id="{21D9539E-B7D7-65AA-808F-65AE30D666F9}"/>
              </a:ext>
            </a:extLst>
          </p:cNvPr>
          <p:cNvSpPr txBox="1"/>
          <p:nvPr/>
        </p:nvSpPr>
        <p:spPr>
          <a:xfrm>
            <a:off x="11335070" y="2364051"/>
            <a:ext cx="97258" cy="215444"/>
          </a:xfrm>
          <a:prstGeom prst="rect">
            <a:avLst/>
          </a:prstGeom>
          <a:noFill/>
        </p:spPr>
        <p:txBody>
          <a:bodyPr wrap="square" rtlCol="0">
            <a:spAutoFit/>
          </a:bodyPr>
          <a:lstStyle/>
          <a:p>
            <a:r>
              <a:rPr lang="en-US" sz="800" b="1" dirty="0"/>
              <a:t>E</a:t>
            </a:r>
          </a:p>
        </p:txBody>
      </p:sp>
      <p:sp>
        <p:nvSpPr>
          <p:cNvPr id="93" name="TextBox 92">
            <a:extLst>
              <a:ext uri="{FF2B5EF4-FFF2-40B4-BE49-F238E27FC236}">
                <a16:creationId xmlns:a16="http://schemas.microsoft.com/office/drawing/2014/main" id="{DFB05BCB-EA56-FCED-4117-E35C01A9F02E}"/>
              </a:ext>
            </a:extLst>
          </p:cNvPr>
          <p:cNvSpPr txBox="1"/>
          <p:nvPr/>
        </p:nvSpPr>
        <p:spPr>
          <a:xfrm>
            <a:off x="10513696" y="5592203"/>
            <a:ext cx="97258" cy="215444"/>
          </a:xfrm>
          <a:prstGeom prst="rect">
            <a:avLst/>
          </a:prstGeom>
          <a:noFill/>
        </p:spPr>
        <p:txBody>
          <a:bodyPr wrap="square" rtlCol="0">
            <a:spAutoFit/>
          </a:bodyPr>
          <a:lstStyle/>
          <a:p>
            <a:r>
              <a:rPr lang="en-US" sz="800" b="1" dirty="0"/>
              <a:t>B</a:t>
            </a:r>
          </a:p>
        </p:txBody>
      </p:sp>
      <p:sp>
        <p:nvSpPr>
          <p:cNvPr id="94" name="TextBox 93">
            <a:extLst>
              <a:ext uri="{FF2B5EF4-FFF2-40B4-BE49-F238E27FC236}">
                <a16:creationId xmlns:a16="http://schemas.microsoft.com/office/drawing/2014/main" id="{DC748951-4241-47A7-EB14-21BAC31BDF23}"/>
              </a:ext>
            </a:extLst>
          </p:cNvPr>
          <p:cNvSpPr txBox="1"/>
          <p:nvPr/>
        </p:nvSpPr>
        <p:spPr>
          <a:xfrm>
            <a:off x="11697951" y="5602131"/>
            <a:ext cx="97258" cy="215444"/>
          </a:xfrm>
          <a:prstGeom prst="rect">
            <a:avLst/>
          </a:prstGeom>
          <a:noFill/>
        </p:spPr>
        <p:txBody>
          <a:bodyPr wrap="square" rtlCol="0">
            <a:spAutoFit/>
          </a:bodyPr>
          <a:lstStyle/>
          <a:p>
            <a:r>
              <a:rPr lang="en-US" sz="800" b="1" dirty="0"/>
              <a:t>C</a:t>
            </a:r>
          </a:p>
        </p:txBody>
      </p:sp>
      <p:sp>
        <p:nvSpPr>
          <p:cNvPr id="95" name="TextBox 94">
            <a:extLst>
              <a:ext uri="{FF2B5EF4-FFF2-40B4-BE49-F238E27FC236}">
                <a16:creationId xmlns:a16="http://schemas.microsoft.com/office/drawing/2014/main" id="{14475922-1A9E-02B3-F6FF-64EA738C03DA}"/>
              </a:ext>
            </a:extLst>
          </p:cNvPr>
          <p:cNvSpPr txBox="1"/>
          <p:nvPr/>
        </p:nvSpPr>
        <p:spPr>
          <a:xfrm>
            <a:off x="9402148" y="4688550"/>
            <a:ext cx="2212469" cy="200055"/>
          </a:xfrm>
          <a:prstGeom prst="rect">
            <a:avLst/>
          </a:prstGeom>
          <a:noFill/>
        </p:spPr>
        <p:txBody>
          <a:bodyPr wrap="square" rtlCol="0">
            <a:spAutoFit/>
          </a:bodyPr>
          <a:lstStyle/>
          <a:p>
            <a:r>
              <a:rPr lang="en-US" sz="700" b="1" u="sng" dirty="0">
                <a:latin typeface="Arial" panose="020B0604020202020204" pitchFamily="34" charset="0"/>
                <a:cs typeface="Arial" panose="020B0604020202020204" pitchFamily="34" charset="0"/>
              </a:rPr>
              <a:t>Table 2.</a:t>
            </a:r>
            <a:r>
              <a:rPr lang="en-US" sz="700" b="1" dirty="0">
                <a:latin typeface="Arial" panose="020B0604020202020204" pitchFamily="34" charset="0"/>
                <a:cs typeface="Arial" panose="020B0604020202020204" pitchFamily="34" charset="0"/>
              </a:rPr>
              <a:t> </a:t>
            </a:r>
            <a:r>
              <a:rPr lang="en-US" sz="700" b="1" i="1" dirty="0">
                <a:latin typeface="Arial" panose="020B0604020202020204" pitchFamily="34" charset="0"/>
                <a:cs typeface="Arial" panose="020B0604020202020204" pitchFamily="34" charset="0"/>
              </a:rPr>
              <a:t>in vivo </a:t>
            </a:r>
            <a:r>
              <a:rPr lang="en-US" sz="700" b="1" dirty="0">
                <a:latin typeface="Arial" panose="020B0604020202020204" pitchFamily="34" charset="0"/>
                <a:cs typeface="Arial" panose="020B0604020202020204" pitchFamily="34" charset="0"/>
              </a:rPr>
              <a:t>sample preparation</a:t>
            </a:r>
          </a:p>
        </p:txBody>
      </p:sp>
      <p:sp>
        <p:nvSpPr>
          <p:cNvPr id="96" name="TextBox 95">
            <a:extLst>
              <a:ext uri="{FF2B5EF4-FFF2-40B4-BE49-F238E27FC236}">
                <a16:creationId xmlns:a16="http://schemas.microsoft.com/office/drawing/2014/main" id="{12C6758D-EAF5-1020-9AF1-4E6D1FB4AC8F}"/>
              </a:ext>
            </a:extLst>
          </p:cNvPr>
          <p:cNvSpPr txBox="1"/>
          <p:nvPr/>
        </p:nvSpPr>
        <p:spPr>
          <a:xfrm>
            <a:off x="9360266" y="6698849"/>
            <a:ext cx="97258" cy="215444"/>
          </a:xfrm>
          <a:prstGeom prst="rect">
            <a:avLst/>
          </a:prstGeom>
          <a:noFill/>
        </p:spPr>
        <p:txBody>
          <a:bodyPr wrap="square" rtlCol="0">
            <a:spAutoFit/>
          </a:bodyPr>
          <a:lstStyle/>
          <a:p>
            <a:r>
              <a:rPr lang="en-US" sz="800" b="1" dirty="0"/>
              <a:t>D</a:t>
            </a:r>
          </a:p>
        </p:txBody>
      </p:sp>
      <p:sp>
        <p:nvSpPr>
          <p:cNvPr id="97" name="TextBox 96">
            <a:extLst>
              <a:ext uri="{FF2B5EF4-FFF2-40B4-BE49-F238E27FC236}">
                <a16:creationId xmlns:a16="http://schemas.microsoft.com/office/drawing/2014/main" id="{0D1E8816-C79D-7047-D286-561203684E54}"/>
              </a:ext>
            </a:extLst>
          </p:cNvPr>
          <p:cNvSpPr txBox="1"/>
          <p:nvPr/>
        </p:nvSpPr>
        <p:spPr>
          <a:xfrm>
            <a:off x="9437192" y="3314336"/>
            <a:ext cx="97258" cy="215444"/>
          </a:xfrm>
          <a:prstGeom prst="rect">
            <a:avLst/>
          </a:prstGeom>
          <a:noFill/>
        </p:spPr>
        <p:txBody>
          <a:bodyPr wrap="square" rtlCol="0">
            <a:spAutoFit/>
          </a:bodyPr>
          <a:lstStyle/>
          <a:p>
            <a:r>
              <a:rPr lang="en-US" sz="800" b="1" dirty="0"/>
              <a:t>F</a:t>
            </a:r>
          </a:p>
        </p:txBody>
      </p:sp>
      <p:sp>
        <p:nvSpPr>
          <p:cNvPr id="98" name="TextBox 97">
            <a:extLst>
              <a:ext uri="{FF2B5EF4-FFF2-40B4-BE49-F238E27FC236}">
                <a16:creationId xmlns:a16="http://schemas.microsoft.com/office/drawing/2014/main" id="{D8DBDEEA-F3A6-A4CE-D984-8F8F05B9F095}"/>
              </a:ext>
            </a:extLst>
          </p:cNvPr>
          <p:cNvSpPr txBox="1"/>
          <p:nvPr/>
        </p:nvSpPr>
        <p:spPr>
          <a:xfrm>
            <a:off x="133061" y="5197773"/>
            <a:ext cx="2212469" cy="200055"/>
          </a:xfrm>
          <a:prstGeom prst="rect">
            <a:avLst/>
          </a:prstGeom>
          <a:noFill/>
        </p:spPr>
        <p:txBody>
          <a:bodyPr wrap="square" rtlCol="0">
            <a:spAutoFit/>
          </a:bodyPr>
          <a:lstStyle/>
          <a:p>
            <a:r>
              <a:rPr lang="en-US" sz="700" b="1" u="sng" dirty="0">
                <a:latin typeface="Arial" panose="020B0604020202020204" pitchFamily="34" charset="0"/>
                <a:cs typeface="Arial" panose="020B0604020202020204" pitchFamily="34" charset="0"/>
              </a:rPr>
              <a:t>Table 1.</a:t>
            </a:r>
            <a:r>
              <a:rPr lang="en-US" sz="700" b="1" dirty="0">
                <a:latin typeface="Arial" panose="020B0604020202020204" pitchFamily="34" charset="0"/>
                <a:cs typeface="Arial" panose="020B0604020202020204" pitchFamily="34" charset="0"/>
              </a:rPr>
              <a:t> System flow path</a:t>
            </a:r>
          </a:p>
        </p:txBody>
      </p:sp>
      <p:sp>
        <p:nvSpPr>
          <p:cNvPr id="99" name="TextBox 98">
            <a:extLst>
              <a:ext uri="{FF2B5EF4-FFF2-40B4-BE49-F238E27FC236}">
                <a16:creationId xmlns:a16="http://schemas.microsoft.com/office/drawing/2014/main" id="{8FA2D982-8819-274D-C33E-C63DF27CFC4D}"/>
              </a:ext>
            </a:extLst>
          </p:cNvPr>
          <p:cNvSpPr txBox="1"/>
          <p:nvPr/>
        </p:nvSpPr>
        <p:spPr>
          <a:xfrm>
            <a:off x="272465" y="7414185"/>
            <a:ext cx="76200" cy="200055"/>
          </a:xfrm>
          <a:prstGeom prst="rect">
            <a:avLst/>
          </a:prstGeom>
          <a:noFill/>
        </p:spPr>
        <p:txBody>
          <a:bodyPr wrap="square" rtlCol="0">
            <a:spAutoFit/>
          </a:bodyPr>
          <a:lstStyle/>
          <a:p>
            <a:r>
              <a:rPr lang="en-US" sz="700" b="1" dirty="0">
                <a:solidFill>
                  <a:srgbClr val="FF0000"/>
                </a:solidFill>
              </a:rPr>
              <a:t>1</a:t>
            </a:r>
          </a:p>
        </p:txBody>
      </p:sp>
      <p:sp>
        <p:nvSpPr>
          <p:cNvPr id="100" name="TextBox 99">
            <a:extLst>
              <a:ext uri="{FF2B5EF4-FFF2-40B4-BE49-F238E27FC236}">
                <a16:creationId xmlns:a16="http://schemas.microsoft.com/office/drawing/2014/main" id="{0A221965-F7F0-8F96-86F0-1F8EF4F3036A}"/>
              </a:ext>
            </a:extLst>
          </p:cNvPr>
          <p:cNvSpPr txBox="1"/>
          <p:nvPr/>
        </p:nvSpPr>
        <p:spPr>
          <a:xfrm>
            <a:off x="1056380" y="7448695"/>
            <a:ext cx="76200" cy="200055"/>
          </a:xfrm>
          <a:prstGeom prst="rect">
            <a:avLst/>
          </a:prstGeom>
          <a:noFill/>
        </p:spPr>
        <p:txBody>
          <a:bodyPr wrap="square" rtlCol="0">
            <a:spAutoFit/>
          </a:bodyPr>
          <a:lstStyle/>
          <a:p>
            <a:r>
              <a:rPr lang="en-US" sz="700" b="1" dirty="0">
                <a:solidFill>
                  <a:srgbClr val="FF0000"/>
                </a:solidFill>
              </a:rPr>
              <a:t>2</a:t>
            </a:r>
          </a:p>
        </p:txBody>
      </p:sp>
      <p:sp>
        <p:nvSpPr>
          <p:cNvPr id="101" name="TextBox 100">
            <a:extLst>
              <a:ext uri="{FF2B5EF4-FFF2-40B4-BE49-F238E27FC236}">
                <a16:creationId xmlns:a16="http://schemas.microsoft.com/office/drawing/2014/main" id="{82FDBB79-BCDB-5B4A-1B0D-D32E93A8DBDA}"/>
              </a:ext>
            </a:extLst>
          </p:cNvPr>
          <p:cNvSpPr txBox="1"/>
          <p:nvPr/>
        </p:nvSpPr>
        <p:spPr>
          <a:xfrm>
            <a:off x="1957897" y="7569559"/>
            <a:ext cx="76200" cy="200055"/>
          </a:xfrm>
          <a:prstGeom prst="rect">
            <a:avLst/>
          </a:prstGeom>
          <a:noFill/>
        </p:spPr>
        <p:txBody>
          <a:bodyPr wrap="square" rtlCol="0">
            <a:spAutoFit/>
          </a:bodyPr>
          <a:lstStyle/>
          <a:p>
            <a:r>
              <a:rPr lang="en-US" sz="700" b="1" dirty="0">
                <a:solidFill>
                  <a:srgbClr val="FF0000"/>
                </a:solidFill>
              </a:rPr>
              <a:t>1</a:t>
            </a:r>
          </a:p>
        </p:txBody>
      </p:sp>
      <p:sp>
        <p:nvSpPr>
          <p:cNvPr id="102" name="TextBox 101">
            <a:extLst>
              <a:ext uri="{FF2B5EF4-FFF2-40B4-BE49-F238E27FC236}">
                <a16:creationId xmlns:a16="http://schemas.microsoft.com/office/drawing/2014/main" id="{8BD7CB97-EB7B-3EB2-82B9-A709DB231221}"/>
              </a:ext>
            </a:extLst>
          </p:cNvPr>
          <p:cNvSpPr txBox="1"/>
          <p:nvPr/>
        </p:nvSpPr>
        <p:spPr>
          <a:xfrm>
            <a:off x="2295486" y="7564940"/>
            <a:ext cx="76200" cy="200055"/>
          </a:xfrm>
          <a:prstGeom prst="rect">
            <a:avLst/>
          </a:prstGeom>
          <a:noFill/>
        </p:spPr>
        <p:txBody>
          <a:bodyPr wrap="square" rtlCol="0">
            <a:spAutoFit/>
          </a:bodyPr>
          <a:lstStyle/>
          <a:p>
            <a:r>
              <a:rPr lang="en-US" sz="700" b="1" dirty="0">
                <a:solidFill>
                  <a:srgbClr val="FF0000"/>
                </a:solidFill>
              </a:rPr>
              <a:t>2</a:t>
            </a:r>
          </a:p>
        </p:txBody>
      </p:sp>
      <p:sp>
        <p:nvSpPr>
          <p:cNvPr id="40" name="TextBox 39">
            <a:extLst>
              <a:ext uri="{FF2B5EF4-FFF2-40B4-BE49-F238E27FC236}">
                <a16:creationId xmlns:a16="http://schemas.microsoft.com/office/drawing/2014/main" id="{FED6531F-05BE-28B6-B5EA-F67139834C66}"/>
              </a:ext>
            </a:extLst>
          </p:cNvPr>
          <p:cNvSpPr txBox="1"/>
          <p:nvPr/>
        </p:nvSpPr>
        <p:spPr>
          <a:xfrm>
            <a:off x="3788611" y="1610001"/>
            <a:ext cx="97258" cy="215444"/>
          </a:xfrm>
          <a:prstGeom prst="rect">
            <a:avLst/>
          </a:prstGeom>
          <a:noFill/>
        </p:spPr>
        <p:txBody>
          <a:bodyPr wrap="square" rtlCol="0">
            <a:spAutoFit/>
          </a:bodyPr>
          <a:lstStyle/>
          <a:p>
            <a:r>
              <a:rPr lang="en-US" sz="800" b="1" dirty="0"/>
              <a:t>A</a:t>
            </a:r>
          </a:p>
        </p:txBody>
      </p:sp>
      <p:sp>
        <p:nvSpPr>
          <p:cNvPr id="47" name="TextBox 46">
            <a:extLst>
              <a:ext uri="{FF2B5EF4-FFF2-40B4-BE49-F238E27FC236}">
                <a16:creationId xmlns:a16="http://schemas.microsoft.com/office/drawing/2014/main" id="{1E19E49C-4B24-201D-0621-B950943BBEB4}"/>
              </a:ext>
            </a:extLst>
          </p:cNvPr>
          <p:cNvSpPr txBox="1"/>
          <p:nvPr/>
        </p:nvSpPr>
        <p:spPr>
          <a:xfrm>
            <a:off x="6224059" y="1593388"/>
            <a:ext cx="97258" cy="215444"/>
          </a:xfrm>
          <a:prstGeom prst="rect">
            <a:avLst/>
          </a:prstGeom>
          <a:noFill/>
        </p:spPr>
        <p:txBody>
          <a:bodyPr wrap="square" rtlCol="0">
            <a:spAutoFit/>
          </a:bodyPr>
          <a:lstStyle/>
          <a:p>
            <a:r>
              <a:rPr lang="en-US" sz="800" b="1" dirty="0"/>
              <a:t>B</a:t>
            </a:r>
          </a:p>
        </p:txBody>
      </p:sp>
      <p:sp>
        <p:nvSpPr>
          <p:cNvPr id="50" name="TextBox 49">
            <a:extLst>
              <a:ext uri="{FF2B5EF4-FFF2-40B4-BE49-F238E27FC236}">
                <a16:creationId xmlns:a16="http://schemas.microsoft.com/office/drawing/2014/main" id="{39DFC8FF-AEC0-83BA-0353-A4823BD29155}"/>
              </a:ext>
            </a:extLst>
          </p:cNvPr>
          <p:cNvSpPr txBox="1"/>
          <p:nvPr/>
        </p:nvSpPr>
        <p:spPr>
          <a:xfrm>
            <a:off x="6301345" y="2481087"/>
            <a:ext cx="2764433" cy="1015663"/>
          </a:xfrm>
          <a:prstGeom prst="rect">
            <a:avLst/>
          </a:prstGeom>
          <a:noFill/>
        </p:spPr>
        <p:txBody>
          <a:bodyPr wrap="square" rtlCol="0">
            <a:spAutoFit/>
          </a:bodyPr>
          <a:lstStyle/>
          <a:p>
            <a:r>
              <a:rPr lang="en-US" sz="600" u="sng" dirty="0">
                <a:latin typeface="Arial" panose="020B0604020202020204" pitchFamily="34" charset="0"/>
                <a:cs typeface="Arial" panose="020B0604020202020204" pitchFamily="34" charset="0"/>
              </a:rPr>
              <a:t>Figure 3a-b.</a:t>
            </a:r>
            <a:r>
              <a:rPr lang="en-US" sz="600" dirty="0">
                <a:latin typeface="Arial" panose="020B0604020202020204" pitchFamily="34" charset="0"/>
                <a:cs typeface="Arial" panose="020B0604020202020204" pitchFamily="34" charset="0"/>
              </a:rPr>
              <a:t> Early-discovery bioanalytical workflow supporting high-throughput </a:t>
            </a:r>
            <a:r>
              <a:rPr lang="en-US" sz="600" i="1" dirty="0">
                <a:latin typeface="Arial" panose="020B0604020202020204" pitchFamily="34" charset="0"/>
                <a:cs typeface="Arial" panose="020B0604020202020204" pitchFamily="34" charset="0"/>
              </a:rPr>
              <a:t>in vitro </a:t>
            </a:r>
            <a:r>
              <a:rPr lang="en-US" sz="600" dirty="0">
                <a:latin typeface="Arial" panose="020B0604020202020204" pitchFamily="34" charset="0"/>
                <a:cs typeface="Arial" panose="020B0604020202020204" pitchFamily="34" charset="0"/>
              </a:rPr>
              <a:t>screens. MS/MS method development delivers sensitive, selective MRM methods for new chemical entities (NCEs) . An enterprise database provides seamless sharing of MRM methods throughout the organization, analysis by triple-quadrupole MS is the current industry standard (A). Modern HRMS instruments can leverage existing databases to build high-resolution MRM methods (MRM-HR). With this scan mode, precursor ions are selected by a quadrupole at nominal mass and fragmented. Fragments are analyzed by high-resolution time-of-flight (TOFMS) for enhanced sensitivity and selectivity (B).</a:t>
            </a:r>
            <a:endParaRPr lang="en-US" sz="600" u="sng" dirty="0">
              <a:latin typeface="Arial" panose="020B0604020202020204" pitchFamily="34" charset="0"/>
              <a:cs typeface="Arial" panose="020B0604020202020204" pitchFamily="34" charset="0"/>
            </a:endParaRPr>
          </a:p>
        </p:txBody>
      </p:sp>
      <p:sp>
        <p:nvSpPr>
          <p:cNvPr id="121" name="TextBox 120">
            <a:extLst>
              <a:ext uri="{FF2B5EF4-FFF2-40B4-BE49-F238E27FC236}">
                <a16:creationId xmlns:a16="http://schemas.microsoft.com/office/drawing/2014/main" id="{7322F0B3-C141-0AAD-0E5E-584FDC1CD910}"/>
              </a:ext>
            </a:extLst>
          </p:cNvPr>
          <p:cNvSpPr txBox="1"/>
          <p:nvPr/>
        </p:nvSpPr>
        <p:spPr>
          <a:xfrm>
            <a:off x="3901147" y="6369494"/>
            <a:ext cx="2646645" cy="1200329"/>
          </a:xfrm>
          <a:prstGeom prst="rect">
            <a:avLst/>
          </a:prstGeom>
          <a:noFill/>
        </p:spPr>
        <p:txBody>
          <a:bodyPr wrap="square" rtlCol="0">
            <a:spAutoFit/>
          </a:bodyPr>
          <a:lstStyle/>
          <a:p>
            <a:r>
              <a:rPr lang="en-US" sz="600" u="sng" dirty="0">
                <a:latin typeface="Arial" panose="020B0604020202020204" pitchFamily="34" charset="0"/>
                <a:cs typeface="Arial" panose="020B0604020202020204" pitchFamily="34" charset="0"/>
              </a:rPr>
              <a:t>Figure 5a-e.</a:t>
            </a:r>
            <a:r>
              <a:rPr lang="en-US" sz="600" dirty="0">
                <a:latin typeface="Arial" panose="020B0604020202020204" pitchFamily="34" charset="0"/>
                <a:cs typeface="Arial" panose="020B0604020202020204" pitchFamily="34" charset="0"/>
              </a:rPr>
              <a:t> With MRM-HR workflow feasibility established, overall platform performance, stability and reproducibility was assessed. Reproducible mass accuracy is crucial over months of screening operations; extracted TOF fragment masses collected during system suitability tests over 4 months show good alignment (A). Microflow LC (µ</a:t>
            </a:r>
            <a:r>
              <a:rPr lang="en-US" sz="600" dirty="0" err="1">
                <a:latin typeface="Arial" panose="020B0604020202020204" pitchFamily="34" charset="0"/>
                <a:cs typeface="Arial" panose="020B0604020202020204" pitchFamily="34" charset="0"/>
              </a:rPr>
              <a:t>fLC</a:t>
            </a:r>
            <a:r>
              <a:rPr lang="en-US" sz="600" dirty="0">
                <a:latin typeface="Arial" panose="020B0604020202020204" pitchFamily="34" charset="0"/>
                <a:cs typeface="Arial" panose="020B0604020202020204" pitchFamily="34" charset="0"/>
              </a:rPr>
              <a:t>) performance was also optimized, and chromatograms from a multi-injected standard cocktail show reproducibility across response, chromatographic fidelity, and retention times (B+C). Linear dynamic range and sensitivity were evaluated against standard curves of small molecules prepared in 20:80 </a:t>
            </a:r>
            <a:r>
              <a:rPr lang="en-US" sz="600" dirty="0" err="1">
                <a:latin typeface="Arial" panose="020B0604020202020204" pitchFamily="34" charset="0"/>
                <a:cs typeface="Arial" panose="020B0604020202020204" pitchFamily="34" charset="0"/>
              </a:rPr>
              <a:t>acetonitrile:water</a:t>
            </a:r>
            <a:r>
              <a:rPr lang="en-US" sz="600" dirty="0">
                <a:latin typeface="Arial" panose="020B0604020202020204" pitchFamily="34" charset="0"/>
                <a:cs typeface="Arial" panose="020B0604020202020204" pitchFamily="34" charset="0"/>
              </a:rPr>
              <a:t>. Correlations were ≥0.99, and limits of quantitation well below 1nM were routinely observed. LC method details and calibration curve plot for glyburide is shown (D+E).</a:t>
            </a:r>
            <a:endParaRPr lang="en-US" sz="600" u="sng" dirty="0">
              <a:latin typeface="Arial" panose="020B0604020202020204" pitchFamily="34" charset="0"/>
              <a:cs typeface="Arial" panose="020B0604020202020204" pitchFamily="34" charset="0"/>
            </a:endParaRPr>
          </a:p>
        </p:txBody>
      </p:sp>
      <p:sp>
        <p:nvSpPr>
          <p:cNvPr id="122" name="TextBox 121">
            <a:extLst>
              <a:ext uri="{FF2B5EF4-FFF2-40B4-BE49-F238E27FC236}">
                <a16:creationId xmlns:a16="http://schemas.microsoft.com/office/drawing/2014/main" id="{7322F0B3-C141-0AAD-0E5E-584FDC1CD910}"/>
              </a:ext>
            </a:extLst>
          </p:cNvPr>
          <p:cNvSpPr txBox="1"/>
          <p:nvPr/>
        </p:nvSpPr>
        <p:spPr>
          <a:xfrm>
            <a:off x="12411234" y="3249380"/>
            <a:ext cx="1882254" cy="1384995"/>
          </a:xfrm>
          <a:prstGeom prst="rect">
            <a:avLst/>
          </a:prstGeom>
          <a:noFill/>
        </p:spPr>
        <p:txBody>
          <a:bodyPr wrap="square" rtlCol="0">
            <a:spAutoFit/>
          </a:bodyPr>
          <a:lstStyle/>
          <a:p>
            <a:r>
              <a:rPr lang="en-US" sz="600" u="sng" dirty="0">
                <a:latin typeface="Arial" panose="020B0604020202020204" pitchFamily="34" charset="0"/>
                <a:cs typeface="Arial" panose="020B0604020202020204" pitchFamily="34" charset="0"/>
              </a:rPr>
              <a:t>Figure 6a-f.</a:t>
            </a:r>
            <a:r>
              <a:rPr lang="en-US" sz="600" dirty="0">
                <a:latin typeface="Arial" panose="020B0604020202020204" pitchFamily="34" charset="0"/>
                <a:cs typeface="Arial" panose="020B0604020202020204" pitchFamily="34" charset="0"/>
              </a:rPr>
              <a:t> Optimized HT-µ</a:t>
            </a:r>
            <a:r>
              <a:rPr lang="en-US" sz="600" dirty="0" err="1">
                <a:latin typeface="Arial" panose="020B0604020202020204" pitchFamily="34" charset="0"/>
                <a:cs typeface="Arial" panose="020B0604020202020204" pitchFamily="34" charset="0"/>
              </a:rPr>
              <a:t>fLC</a:t>
            </a:r>
            <a:r>
              <a:rPr lang="en-US" sz="600" dirty="0">
                <a:latin typeface="Arial" panose="020B0604020202020204" pitchFamily="34" charset="0"/>
                <a:cs typeface="Arial" panose="020B0604020202020204" pitchFamily="34" charset="0"/>
              </a:rPr>
              <a:t>-HRMS workflow and methods were piloted for analysis of plate-based discovery screens. Results from </a:t>
            </a:r>
            <a:r>
              <a:rPr lang="en-US" sz="600" i="1" dirty="0">
                <a:latin typeface="Arial" panose="020B0604020202020204" pitchFamily="34" charset="0"/>
                <a:cs typeface="Arial" panose="020B0604020202020204" pitchFamily="34" charset="0"/>
              </a:rPr>
              <a:t>in vitro </a:t>
            </a:r>
            <a:r>
              <a:rPr lang="en-US" sz="600" dirty="0">
                <a:latin typeface="Arial" panose="020B0604020202020204" pitchFamily="34" charset="0"/>
                <a:cs typeface="Arial" panose="020B0604020202020204" pitchFamily="34" charset="0"/>
              </a:rPr>
              <a:t>metabolic stability studies show good sensitivity and dynamic range, time-courses for diclofenac and propranolol shown (A+B). Data from high-throughput “cocktail” P450 drug-drug interaction (DDI) studies align with legacy (C). Multi-injected MRM-HR analysis of</a:t>
            </a:r>
            <a:r>
              <a:rPr lang="en-US" sz="600" i="1" dirty="0">
                <a:latin typeface="Arial" panose="020B0604020202020204" pitchFamily="34" charset="0"/>
                <a:cs typeface="Arial" panose="020B0604020202020204" pitchFamily="34" charset="0"/>
              </a:rPr>
              <a:t> in vitro </a:t>
            </a:r>
            <a:r>
              <a:rPr lang="en-US" sz="600" dirty="0">
                <a:latin typeface="Arial" panose="020B0604020202020204" pitchFamily="34" charset="0"/>
                <a:cs typeface="Arial" panose="020B0604020202020204" pitchFamily="34" charset="0"/>
              </a:rPr>
              <a:t>transporter studies indicated good internal standard reproducibility (D). Highly-selective mass extraction during data analysis (rosuvastatin probe substrate) delivers precise measurement and sufficient signal-to-noise throughout the 96-well study (E+F).</a:t>
            </a:r>
            <a:endParaRPr lang="en-US" sz="600" i="1" u="sng" dirty="0">
              <a:latin typeface="Arial" panose="020B0604020202020204" pitchFamily="34" charset="0"/>
              <a:cs typeface="Arial" panose="020B0604020202020204" pitchFamily="34" charset="0"/>
            </a:endParaRPr>
          </a:p>
        </p:txBody>
      </p:sp>
      <p:sp>
        <p:nvSpPr>
          <p:cNvPr id="123" name="TextBox 122">
            <a:extLst>
              <a:ext uri="{FF2B5EF4-FFF2-40B4-BE49-F238E27FC236}">
                <a16:creationId xmlns:a16="http://schemas.microsoft.com/office/drawing/2014/main" id="{7322F0B3-C141-0AAD-0E5E-584FDC1CD910}"/>
              </a:ext>
            </a:extLst>
          </p:cNvPr>
          <p:cNvSpPr txBox="1"/>
          <p:nvPr/>
        </p:nvSpPr>
        <p:spPr>
          <a:xfrm>
            <a:off x="12830521" y="4749370"/>
            <a:ext cx="1594154" cy="2031325"/>
          </a:xfrm>
          <a:prstGeom prst="rect">
            <a:avLst/>
          </a:prstGeom>
          <a:noFill/>
        </p:spPr>
        <p:txBody>
          <a:bodyPr wrap="square" rtlCol="0">
            <a:spAutoFit/>
          </a:bodyPr>
          <a:lstStyle/>
          <a:p>
            <a:r>
              <a:rPr lang="en-US" sz="600" u="sng" dirty="0">
                <a:latin typeface="Arial" panose="020B0604020202020204" pitchFamily="34" charset="0"/>
                <a:cs typeface="Arial" panose="020B0604020202020204" pitchFamily="34" charset="0"/>
              </a:rPr>
              <a:t>Table 2.</a:t>
            </a:r>
            <a:r>
              <a:rPr lang="en-US" sz="600" dirty="0">
                <a:latin typeface="Arial" panose="020B0604020202020204" pitchFamily="34" charset="0"/>
                <a:cs typeface="Arial" panose="020B0604020202020204" pitchFamily="34" charset="0"/>
              </a:rPr>
              <a:t> Feasibility for µ</a:t>
            </a:r>
            <a:r>
              <a:rPr lang="en-US" sz="600" dirty="0" err="1">
                <a:latin typeface="Arial" panose="020B0604020202020204" pitchFamily="34" charset="0"/>
                <a:cs typeface="Arial" panose="020B0604020202020204" pitchFamily="34" charset="0"/>
              </a:rPr>
              <a:t>fLC</a:t>
            </a:r>
            <a:r>
              <a:rPr lang="en-US" sz="600" dirty="0">
                <a:latin typeface="Arial" panose="020B0604020202020204" pitchFamily="34" charset="0"/>
                <a:cs typeface="Arial" panose="020B0604020202020204" pitchFamily="34" charset="0"/>
              </a:rPr>
              <a:t>-HRMS support of early-stage </a:t>
            </a:r>
            <a:r>
              <a:rPr lang="en-US" sz="600" i="1" dirty="0">
                <a:latin typeface="Arial" panose="020B0604020202020204" pitchFamily="34" charset="0"/>
                <a:cs typeface="Arial" panose="020B0604020202020204" pitchFamily="34" charset="0"/>
              </a:rPr>
              <a:t>in vivo </a:t>
            </a:r>
            <a:r>
              <a:rPr lang="en-US" sz="600" dirty="0">
                <a:latin typeface="Arial" panose="020B0604020202020204" pitchFamily="34" charset="0"/>
                <a:cs typeface="Arial" panose="020B0604020202020204" pitchFamily="34" charset="0"/>
              </a:rPr>
              <a:t>studies was also assessed. Various small molecule standards were collected, and calibration curves were constructed at concentrations of 0.5-50,000ng/mL, in mouse plasma. Samples were processed using protein precipitation per volumes presented in the table.</a:t>
            </a:r>
            <a:endParaRPr lang="en-US" sz="600" u="sng" dirty="0">
              <a:latin typeface="Arial" panose="020B0604020202020204" pitchFamily="34" charset="0"/>
              <a:cs typeface="Arial" panose="020B0604020202020204" pitchFamily="34" charset="0"/>
            </a:endParaRPr>
          </a:p>
          <a:p>
            <a:endParaRPr lang="en-US" sz="600" u="sng" dirty="0">
              <a:latin typeface="Arial" panose="020B0604020202020204" pitchFamily="34" charset="0"/>
              <a:cs typeface="Arial" panose="020B0604020202020204" pitchFamily="34" charset="0"/>
            </a:endParaRPr>
          </a:p>
          <a:p>
            <a:r>
              <a:rPr lang="en-US" sz="600" u="sng" dirty="0">
                <a:latin typeface="Arial" panose="020B0604020202020204" pitchFamily="34" charset="0"/>
                <a:cs typeface="Arial" panose="020B0604020202020204" pitchFamily="34" charset="0"/>
              </a:rPr>
              <a:t>Figure 7a-d.</a:t>
            </a:r>
            <a:r>
              <a:rPr lang="en-US" sz="600" dirty="0">
                <a:latin typeface="Arial" panose="020B0604020202020204" pitchFamily="34" charset="0"/>
                <a:cs typeface="Arial" panose="020B0604020202020204" pitchFamily="34" charset="0"/>
              </a:rPr>
              <a:t> µ</a:t>
            </a:r>
            <a:r>
              <a:rPr lang="en-US" sz="600" dirty="0" err="1">
                <a:latin typeface="Arial" panose="020B0604020202020204" pitchFamily="34" charset="0"/>
                <a:cs typeface="Arial" panose="020B0604020202020204" pitchFamily="34" charset="0"/>
              </a:rPr>
              <a:t>fLC</a:t>
            </a:r>
            <a:r>
              <a:rPr lang="en-US" sz="600" dirty="0">
                <a:latin typeface="Arial" panose="020B0604020202020204" pitchFamily="34" charset="0"/>
                <a:cs typeface="Arial" panose="020B0604020202020204" pitchFamily="34" charset="0"/>
              </a:rPr>
              <a:t>-MRM-HR analysis was performed on mock</a:t>
            </a:r>
            <a:r>
              <a:rPr lang="en-US" sz="600" i="1" dirty="0">
                <a:latin typeface="Arial" panose="020B0604020202020204" pitchFamily="34" charset="0"/>
                <a:cs typeface="Arial" panose="020B0604020202020204" pitchFamily="34" charset="0"/>
              </a:rPr>
              <a:t> in vivo </a:t>
            </a:r>
            <a:r>
              <a:rPr lang="en-US" sz="600" dirty="0">
                <a:latin typeface="Arial" panose="020B0604020202020204" pitchFamily="34" charset="0"/>
                <a:cs typeface="Arial" panose="020B0604020202020204" pitchFamily="34" charset="0"/>
              </a:rPr>
              <a:t>samples using methods presented in Figure 5D, followed by data processing and TOF fragment mass extraction in </a:t>
            </a:r>
            <a:r>
              <a:rPr lang="en-US" sz="600" dirty="0" err="1">
                <a:latin typeface="Arial" panose="020B0604020202020204" pitchFamily="34" charset="0"/>
                <a:cs typeface="Arial" panose="020B0604020202020204" pitchFamily="34" charset="0"/>
              </a:rPr>
              <a:t>MultiQuant</a:t>
            </a:r>
            <a:r>
              <a:rPr lang="en-US" sz="600" dirty="0">
                <a:latin typeface="Arial" panose="020B0604020202020204" pitchFamily="34" charset="0"/>
                <a:cs typeface="Arial" panose="020B0604020202020204" pitchFamily="34" charset="0"/>
              </a:rPr>
              <a:t> software. Matrix-matched blank (A) is devoid of analyte of interest (propranolol) with very low background observed. An LLOQ of 0.5ng/mL was achieved (B+C), with linear dynamic range of 0.5-50,000ng/mL (D).</a:t>
            </a:r>
            <a:endParaRPr lang="en-US" sz="600" u="sng" dirty="0">
              <a:latin typeface="Arial" panose="020B0604020202020204" pitchFamily="34" charset="0"/>
              <a:cs typeface="Arial" panose="020B0604020202020204" pitchFamily="34" charset="0"/>
            </a:endParaRPr>
          </a:p>
        </p:txBody>
      </p:sp>
      <p:sp>
        <p:nvSpPr>
          <p:cNvPr id="48" name="TextBox 47"/>
          <p:cNvSpPr txBox="1"/>
          <p:nvPr/>
        </p:nvSpPr>
        <p:spPr>
          <a:xfrm>
            <a:off x="4173558" y="9741623"/>
            <a:ext cx="1622425" cy="553998"/>
          </a:xfrm>
          <a:prstGeom prst="rect">
            <a:avLst/>
          </a:prstGeom>
          <a:noFill/>
        </p:spPr>
        <p:txBody>
          <a:bodyPr wrap="square" rtlCol="0">
            <a:spAutoFit/>
          </a:bodyPr>
          <a:lstStyle/>
          <a:p>
            <a:r>
              <a:rPr lang="en-US" sz="500" dirty="0">
                <a:latin typeface="Arial" panose="020B0604020202020204" pitchFamily="34" charset="0"/>
                <a:cs typeface="Arial" panose="020B0604020202020204" pitchFamily="34" charset="0"/>
              </a:rPr>
              <a:t>Mobile phase A: 0.1% formic acid in water</a:t>
            </a:r>
          </a:p>
          <a:p>
            <a:r>
              <a:rPr lang="en-US" sz="500" dirty="0">
                <a:latin typeface="Arial" panose="020B0604020202020204" pitchFamily="34" charset="0"/>
                <a:cs typeface="Arial" panose="020B0604020202020204" pitchFamily="34" charset="0"/>
              </a:rPr>
              <a:t>Mobile phase B: 0.1% formic acid in acetonitrile</a:t>
            </a:r>
          </a:p>
          <a:p>
            <a:r>
              <a:rPr lang="en-US" sz="500" dirty="0">
                <a:latin typeface="Arial" panose="020B0604020202020204" pitchFamily="34" charset="0"/>
                <a:cs typeface="Arial" panose="020B0604020202020204" pitchFamily="34" charset="0"/>
              </a:rPr>
              <a:t>1µL injection volume</a:t>
            </a:r>
          </a:p>
          <a:p>
            <a:r>
              <a:rPr lang="en-US" sz="500" dirty="0" err="1">
                <a:latin typeface="Arial" panose="020B0604020202020204" pitchFamily="34" charset="0"/>
                <a:cs typeface="Arial" panose="020B0604020202020204" pitchFamily="34" charset="0"/>
              </a:rPr>
              <a:t>Phenomenex</a:t>
            </a:r>
            <a:r>
              <a:rPr lang="en-US" sz="500" dirty="0">
                <a:latin typeface="Arial" panose="020B0604020202020204" pitchFamily="34" charset="0"/>
                <a:cs typeface="Arial" panose="020B0604020202020204" pitchFamily="34" charset="0"/>
              </a:rPr>
              <a:t> </a:t>
            </a:r>
            <a:r>
              <a:rPr lang="en-US" sz="500" dirty="0" err="1">
                <a:latin typeface="Arial" panose="020B0604020202020204" pitchFamily="34" charset="0"/>
                <a:cs typeface="Arial" panose="020B0604020202020204" pitchFamily="34" charset="0"/>
              </a:rPr>
              <a:t>Kinetex</a:t>
            </a:r>
            <a:r>
              <a:rPr lang="en-US" sz="500" dirty="0">
                <a:latin typeface="Arial" panose="020B0604020202020204" pitchFamily="34" charset="0"/>
                <a:cs typeface="Arial" panose="020B0604020202020204" pitchFamily="34" charset="0"/>
              </a:rPr>
              <a:t> C18 2.6µ 30x0.5mm</a:t>
            </a:r>
          </a:p>
          <a:p>
            <a:r>
              <a:rPr lang="en-US" sz="500" dirty="0">
                <a:latin typeface="Arial" panose="020B0604020202020204" pitchFamily="34" charset="0"/>
                <a:cs typeface="Arial" panose="020B0604020202020204" pitchFamily="34" charset="0"/>
              </a:rPr>
              <a:t>Linear gradient from 0.05-0.6min</a:t>
            </a:r>
          </a:p>
          <a:p>
            <a:r>
              <a:rPr lang="en-US" sz="500" dirty="0">
                <a:latin typeface="Arial" panose="020B0604020202020204" pitchFamily="34" charset="0"/>
                <a:cs typeface="Arial" panose="020B0604020202020204" pitchFamily="34" charset="0"/>
              </a:rPr>
              <a:t>60s cycle time</a:t>
            </a:r>
          </a:p>
        </p:txBody>
      </p:sp>
      <p:sp>
        <p:nvSpPr>
          <p:cNvPr id="68" name="TextBox 67"/>
          <p:cNvSpPr txBox="1"/>
          <p:nvPr/>
        </p:nvSpPr>
        <p:spPr>
          <a:xfrm>
            <a:off x="9705388" y="3723774"/>
            <a:ext cx="1605987" cy="369332"/>
          </a:xfrm>
          <a:prstGeom prst="rect">
            <a:avLst/>
          </a:prstGeom>
          <a:noFill/>
        </p:spPr>
        <p:txBody>
          <a:bodyPr wrap="square" rtlCol="0">
            <a:spAutoFit/>
          </a:bodyPr>
          <a:lstStyle/>
          <a:p>
            <a:r>
              <a:rPr lang="en-US" sz="600" dirty="0" err="1">
                <a:latin typeface="Arial" panose="020B0604020202020204" pitchFamily="34" charset="0"/>
                <a:cs typeface="Arial" panose="020B0604020202020204" pitchFamily="34" charset="0"/>
              </a:rPr>
              <a:t>Rosuvastatin</a:t>
            </a:r>
            <a:endParaRPr lang="en-US" sz="600" dirty="0">
              <a:latin typeface="Arial" panose="020B0604020202020204" pitchFamily="34" charset="0"/>
              <a:cs typeface="Arial" panose="020B0604020202020204" pitchFamily="34" charset="0"/>
            </a:endParaRPr>
          </a:p>
          <a:p>
            <a:r>
              <a:rPr lang="en-US" sz="600" dirty="0">
                <a:latin typeface="Arial" panose="020B0604020202020204" pitchFamily="34" charset="0"/>
                <a:cs typeface="Arial" panose="020B0604020202020204" pitchFamily="34" charset="0"/>
              </a:rPr>
              <a:t>Q1 mass:482.2</a:t>
            </a:r>
          </a:p>
          <a:p>
            <a:r>
              <a:rPr lang="en-US" sz="600" dirty="0">
                <a:latin typeface="Arial" panose="020B0604020202020204" pitchFamily="34" charset="0"/>
                <a:cs typeface="Arial" panose="020B0604020202020204" pitchFamily="34" charset="0"/>
              </a:rPr>
              <a:t>TOF extraction range: 258.11-258.16</a:t>
            </a:r>
          </a:p>
        </p:txBody>
      </p:sp>
      <p:sp>
        <p:nvSpPr>
          <p:cNvPr id="75" name="TextBox 74"/>
          <p:cNvSpPr txBox="1"/>
          <p:nvPr/>
        </p:nvSpPr>
        <p:spPr>
          <a:xfrm>
            <a:off x="9565507" y="2274326"/>
            <a:ext cx="1300490" cy="169277"/>
          </a:xfrm>
          <a:prstGeom prst="rect">
            <a:avLst/>
          </a:prstGeom>
          <a:noFill/>
        </p:spPr>
        <p:txBody>
          <a:bodyPr wrap="square" rtlCol="0">
            <a:spAutoFit/>
          </a:bodyPr>
          <a:lstStyle/>
          <a:p>
            <a:r>
              <a:rPr lang="en-US" sz="500" b="1" dirty="0" err="1">
                <a:latin typeface="Arial" panose="020B0604020202020204" pitchFamily="34" charset="0"/>
                <a:cs typeface="Arial" panose="020B0604020202020204" pitchFamily="34" charset="0"/>
              </a:rPr>
              <a:t>Mtx</a:t>
            </a:r>
            <a:r>
              <a:rPr lang="en-US" sz="500" b="1" dirty="0">
                <a:latin typeface="Arial" panose="020B0604020202020204" pitchFamily="34" charset="0"/>
                <a:cs typeface="Arial" panose="020B0604020202020204" pitchFamily="34" charset="0"/>
              </a:rPr>
              <a:t>  60   45  30  20   10   5    0   no-</a:t>
            </a:r>
            <a:r>
              <a:rPr lang="en-US" sz="500" b="1" dirty="0" err="1">
                <a:latin typeface="Arial" panose="020B0604020202020204" pitchFamily="34" charset="0"/>
                <a:cs typeface="Arial" panose="020B0604020202020204" pitchFamily="34" charset="0"/>
              </a:rPr>
              <a:t>cof</a:t>
            </a:r>
            <a:endParaRPr lang="en-US" sz="500" b="1" dirty="0">
              <a:latin typeface="Arial" panose="020B0604020202020204" pitchFamily="34" charset="0"/>
              <a:cs typeface="Arial" panose="020B0604020202020204" pitchFamily="34" charset="0"/>
            </a:endParaRPr>
          </a:p>
        </p:txBody>
      </p:sp>
      <p:sp>
        <p:nvSpPr>
          <p:cNvPr id="128" name="TextBox 127"/>
          <p:cNvSpPr txBox="1"/>
          <p:nvPr/>
        </p:nvSpPr>
        <p:spPr>
          <a:xfrm>
            <a:off x="10944479" y="2280298"/>
            <a:ext cx="1300490" cy="169277"/>
          </a:xfrm>
          <a:prstGeom prst="rect">
            <a:avLst/>
          </a:prstGeom>
          <a:noFill/>
        </p:spPr>
        <p:txBody>
          <a:bodyPr wrap="square" rtlCol="0">
            <a:spAutoFit/>
          </a:bodyPr>
          <a:lstStyle/>
          <a:p>
            <a:r>
              <a:rPr lang="en-US" sz="500" b="1" dirty="0" err="1">
                <a:latin typeface="Arial" panose="020B0604020202020204" pitchFamily="34" charset="0"/>
                <a:cs typeface="Arial" panose="020B0604020202020204" pitchFamily="34" charset="0"/>
              </a:rPr>
              <a:t>Mtx</a:t>
            </a:r>
            <a:r>
              <a:rPr lang="en-US" sz="500" b="1" dirty="0">
                <a:latin typeface="Arial" panose="020B0604020202020204" pitchFamily="34" charset="0"/>
                <a:cs typeface="Arial" panose="020B0604020202020204" pitchFamily="34" charset="0"/>
              </a:rPr>
              <a:t>  60   45  30  20   10   5    0   no-</a:t>
            </a:r>
            <a:r>
              <a:rPr lang="en-US" sz="500" b="1" dirty="0" err="1">
                <a:latin typeface="Arial" panose="020B0604020202020204" pitchFamily="34" charset="0"/>
                <a:cs typeface="Arial" panose="020B0604020202020204" pitchFamily="34" charset="0"/>
              </a:rPr>
              <a:t>cof</a:t>
            </a:r>
            <a:endParaRPr lang="en-US" sz="500" b="1" dirty="0">
              <a:latin typeface="Arial" panose="020B0604020202020204" pitchFamily="34" charset="0"/>
              <a:cs typeface="Arial" panose="020B0604020202020204" pitchFamily="34" charset="0"/>
            </a:endParaRPr>
          </a:p>
        </p:txBody>
      </p:sp>
      <p:cxnSp>
        <p:nvCxnSpPr>
          <p:cNvPr id="91" name="Straight Arrow Connector 90"/>
          <p:cNvCxnSpPr/>
          <p:nvPr/>
        </p:nvCxnSpPr>
        <p:spPr bwMode="auto">
          <a:xfrm flipH="1">
            <a:off x="13320819" y="1895164"/>
            <a:ext cx="13074" cy="274881"/>
          </a:xfrm>
          <a:prstGeom prst="straightConnector1">
            <a:avLst/>
          </a:prstGeom>
          <a:solidFill>
            <a:schemeClr val="accent1"/>
          </a:solidFill>
          <a:ln w="9525" cap="flat" cmpd="sng" algn="ctr">
            <a:solidFill>
              <a:schemeClr val="tx1"/>
            </a:solidFill>
            <a:prstDash val="solid"/>
            <a:round/>
            <a:headEnd type="none" w="med" len="med"/>
            <a:tailEnd type="triangle"/>
          </a:ln>
          <a:effectLst/>
        </p:spPr>
      </p:cxnSp>
      <p:sp>
        <p:nvSpPr>
          <p:cNvPr id="103" name="TextBox 102"/>
          <p:cNvSpPr txBox="1"/>
          <p:nvPr/>
        </p:nvSpPr>
        <p:spPr>
          <a:xfrm>
            <a:off x="13076214" y="1567696"/>
            <a:ext cx="579474" cy="369332"/>
          </a:xfrm>
          <a:prstGeom prst="rect">
            <a:avLst/>
          </a:prstGeom>
          <a:noFill/>
        </p:spPr>
        <p:txBody>
          <a:bodyPr wrap="square" rtlCol="0">
            <a:spAutoFit/>
          </a:bodyPr>
          <a:lstStyle/>
          <a:p>
            <a:r>
              <a:rPr lang="en-US" sz="600" b="1" dirty="0">
                <a:latin typeface="Arial" panose="020B0604020202020204" pitchFamily="34" charset="0"/>
                <a:cs typeface="Arial" panose="020B0604020202020204" pitchFamily="34" charset="0"/>
              </a:rPr>
              <a:t>Control (100% inhibition)</a:t>
            </a:r>
          </a:p>
        </p:txBody>
      </p:sp>
      <p:sp>
        <p:nvSpPr>
          <p:cNvPr id="35" name="TextBox 34"/>
          <p:cNvSpPr txBox="1"/>
          <p:nvPr/>
        </p:nvSpPr>
        <p:spPr>
          <a:xfrm>
            <a:off x="9389941" y="8012941"/>
            <a:ext cx="4943431" cy="2169825"/>
          </a:xfrm>
          <a:prstGeom prst="rect">
            <a:avLst/>
          </a:prstGeom>
          <a:noFill/>
        </p:spPr>
        <p:txBody>
          <a:bodyPr wrap="square" rtlCol="0">
            <a:spAutoFit/>
          </a:bodyPr>
          <a:lstStyle/>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A high-throughput, </a:t>
            </a:r>
            <a:r>
              <a:rPr lang="en-US" sz="900" dirty="0" err="1">
                <a:latin typeface="Arial" panose="020B0604020202020204" pitchFamily="34" charset="0"/>
                <a:cs typeface="Arial" panose="020B0604020202020204" pitchFamily="34" charset="0"/>
              </a:rPr>
              <a:t>microflow</a:t>
            </a:r>
            <a:r>
              <a:rPr lang="en-US" sz="900" dirty="0">
                <a:latin typeface="Arial" panose="020B0604020202020204" pitchFamily="34" charset="0"/>
                <a:cs typeface="Arial" panose="020B0604020202020204" pitchFamily="34" charset="0"/>
              </a:rPr>
              <a:t> LC-HRMS platform was positioned for early drug discovery bioanalysis. System design and parameters were optimized for throughput, ruggedness and ease-of-use, streamlining integration alongside nominal-mass instruments.</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Existing enterprise LCMS methods database was leveraged for high-resolution MRM (MRM-HR) method-building, providing enhanced sensitivity, selectivity, and overall similar workflow to nominal-mass analysis.</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Good reproducibility was observed across various metrics, including mass accuracy, chromatographic performance and response.</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a:p>
            <a:pPr marL="171450" indent="-171450">
              <a:buFont typeface="Arial" panose="020B0604020202020204" pitchFamily="34" charset="0"/>
              <a:buChar char="•"/>
            </a:pPr>
            <a:r>
              <a:rPr lang="en-US" sz="900" dirty="0">
                <a:latin typeface="Arial" panose="020B0604020202020204" pitchFamily="34" charset="0"/>
                <a:cs typeface="Arial" panose="020B0604020202020204" pitchFamily="34" charset="0"/>
              </a:rPr>
              <a:t>Sensitivity and selectivity provided high-quality data across </a:t>
            </a:r>
            <a:r>
              <a:rPr lang="en-US" sz="900" i="1" dirty="0">
                <a:latin typeface="Arial" panose="020B0604020202020204" pitchFamily="34" charset="0"/>
                <a:cs typeface="Arial" panose="020B0604020202020204" pitchFamily="34" charset="0"/>
              </a:rPr>
              <a:t>in vitro </a:t>
            </a:r>
            <a:r>
              <a:rPr lang="en-US" sz="900" dirty="0">
                <a:latin typeface="Arial" panose="020B0604020202020204" pitchFamily="34" charset="0"/>
                <a:cs typeface="Arial" panose="020B0604020202020204" pitchFamily="34" charset="0"/>
              </a:rPr>
              <a:t>and </a:t>
            </a:r>
            <a:r>
              <a:rPr lang="en-US" sz="900" i="1" dirty="0">
                <a:latin typeface="Arial" panose="020B0604020202020204" pitchFamily="34" charset="0"/>
                <a:cs typeface="Arial" panose="020B0604020202020204" pitchFamily="34" charset="0"/>
              </a:rPr>
              <a:t>in vivo </a:t>
            </a:r>
            <a:r>
              <a:rPr lang="en-US" sz="900" dirty="0">
                <a:latin typeface="Arial" panose="020B0604020202020204" pitchFamily="34" charset="0"/>
                <a:cs typeface="Arial" panose="020B0604020202020204" pitchFamily="34" charset="0"/>
              </a:rPr>
              <a:t>analyses, and quantitative performance was suitable for a broad range of discovery and screening study types.</a:t>
            </a:r>
          </a:p>
          <a:p>
            <a:pPr marL="171450" indent="-171450">
              <a:buFont typeface="Arial" panose="020B0604020202020204" pitchFamily="34" charset="0"/>
              <a:buChar char="•"/>
            </a:pPr>
            <a:endParaRPr lang="en-US" sz="900" dirty="0">
              <a:latin typeface="Arial" panose="020B0604020202020204" pitchFamily="34" charset="0"/>
              <a:cs typeface="Arial" panose="020B0604020202020204" pitchFamily="34" charset="0"/>
            </a:endParaRPr>
          </a:p>
        </p:txBody>
      </p:sp>
      <p:sp>
        <p:nvSpPr>
          <p:cNvPr id="78" name="TextBox 77">
            <a:extLst>
              <a:ext uri="{FF2B5EF4-FFF2-40B4-BE49-F238E27FC236}">
                <a16:creationId xmlns:a16="http://schemas.microsoft.com/office/drawing/2014/main" id="{126B44C5-94E5-D7A6-7146-009EEC84F541}"/>
              </a:ext>
            </a:extLst>
          </p:cNvPr>
          <p:cNvSpPr txBox="1"/>
          <p:nvPr/>
        </p:nvSpPr>
        <p:spPr>
          <a:xfrm>
            <a:off x="11692722" y="10717143"/>
            <a:ext cx="2997671" cy="215444"/>
          </a:xfrm>
          <a:prstGeom prst="rect">
            <a:avLst/>
          </a:prstGeom>
          <a:noFill/>
        </p:spPr>
        <p:txBody>
          <a:bodyPr wrap="square">
            <a:spAutoFit/>
          </a:bodyPr>
          <a:lstStyle/>
          <a:p>
            <a:r>
              <a:rPr lang="en-US" sz="400" b="1" i="0" dirty="0">
                <a:solidFill>
                  <a:srgbClr val="212529"/>
                </a:solidFill>
                <a:effectLst/>
                <a:latin typeface="Arial" panose="020B0604020202020204" pitchFamily="34" charset="0"/>
                <a:cs typeface="Arial" panose="020B0604020202020204" pitchFamily="34" charset="0"/>
              </a:rPr>
              <a:t>All procedures performed on animals were in accordance with regulations and established guidelines and were reviewed and approved by an Institutional Animal Care and Use Committee or through an ethical review process.</a:t>
            </a:r>
            <a:endParaRPr lang="en-US" sz="400"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osterSession-template">
  <a:themeElements>
    <a:clrScheme name="2024 Colors">
      <a:dk1>
        <a:srgbClr val="000000"/>
      </a:dk1>
      <a:lt1>
        <a:srgbClr val="FFFFFF"/>
      </a:lt1>
      <a:dk2>
        <a:srgbClr val="F3A600"/>
      </a:dk2>
      <a:lt2>
        <a:srgbClr val="000067"/>
      </a:lt2>
      <a:accent1>
        <a:srgbClr val="0000C9"/>
      </a:accent1>
      <a:accent2>
        <a:srgbClr val="0095FF"/>
      </a:accent2>
      <a:accent3>
        <a:srgbClr val="00B7A5"/>
      </a:accent3>
      <a:accent4>
        <a:srgbClr val="12B000"/>
      </a:accent4>
      <a:accent5>
        <a:srgbClr val="9369FF"/>
      </a:accent5>
      <a:accent6>
        <a:srgbClr val="FF3241"/>
      </a:accent6>
      <a:hlink>
        <a:srgbClr val="0095FF"/>
      </a:hlink>
      <a:folHlink>
        <a:srgbClr val="999999"/>
      </a:folHlink>
    </a:clrScheme>
    <a:fontScheme name="Custom 1">
      <a:majorFont>
        <a:latin typeface="Pfizer Tomorrow"/>
        <a:ea typeface=""/>
        <a:cs typeface=""/>
      </a:majorFont>
      <a:minorFont>
        <a:latin typeface="Pfizer Diatype Office"/>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PosterSession-templat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PosterSession-templat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PosterSession-templat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PosterSession-templat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PosterSession-templat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PosterSession-templat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PosterSession-templat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0E6E2CA5742B74CAC7762CBC9CDD5A2" ma:contentTypeVersion="15" ma:contentTypeDescription="Create a new document." ma:contentTypeScope="" ma:versionID="a99be0e9006eb56e5da493b01c64d116">
  <xsd:schema xmlns:xsd="http://www.w3.org/2001/XMLSchema" xmlns:xs="http://www.w3.org/2001/XMLSchema" xmlns:p="http://schemas.microsoft.com/office/2006/metadata/properties" xmlns:ns2="03012a67-47d7-4108-9563-0e599954b250" xmlns:ns3="ddfa8b9a-0a4a-4429-b4da-01498481e488" targetNamespace="http://schemas.microsoft.com/office/2006/metadata/properties" ma:root="true" ma:fieldsID="f1298e949ae96d7486630a9ebafe8260" ns2:_="" ns3:_="">
    <xsd:import namespace="03012a67-47d7-4108-9563-0e599954b250"/>
    <xsd:import namespace="ddfa8b9a-0a4a-4429-b4da-01498481e488"/>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03012a67-47d7-4108-9563-0e599954b25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f9dd247-5f48-452a-8dc4-ff9a39258ebe" ma:termSetId="09814cd3-568e-fe90-9814-8d621ff8fb84" ma:anchorId="fba54fb3-c3e1-fe81-a776-ca4b69148c4d" ma:open="true" ma:isKeyword="false">
      <xsd:complexType>
        <xsd:sequence>
          <xsd:element ref="pc:Terms" minOccurs="0" maxOccurs="1"/>
        </xsd:sequence>
      </xsd:complexType>
    </xsd:element>
    <xsd:element name="MediaServiceDateTaken" ma:index="17" nillable="true" ma:displayName="MediaServiceDateTaken" ma:hidden="true" ma:indexed="true" ma:internalName="MediaServiceDateTaken"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ServiceOCR" ma:index="20" nillable="true" ma:displayName="Extracted Text" ma:internalName="MediaServiceOCR" ma:readOnly="true">
      <xsd:simpleType>
        <xsd:restriction base="dms:Note">
          <xsd:maxLength value="255"/>
        </xsd:restriction>
      </xsd:simpleType>
    </xsd:element>
    <xsd:element name="MediaServiceLocation" ma:index="21" nillable="true" ma:displayName="Location" ma:indexed="true" ma:internalName="MediaServiceLocatio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dfa8b9a-0a4a-4429-b4da-01498481e488"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489e13d4-40e4-404e-9bc2-fa4ecbc88ca0}" ma:internalName="TaxCatchAll" ma:showField="CatchAllData" ma:web="ddfa8b9a-0a4a-4429-b4da-01498481e488">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ddfa8b9a-0a4a-4429-b4da-01498481e488" xsi:nil="true"/>
    <lcf76f155ced4ddcb4097134ff3c332f xmlns="03012a67-47d7-4108-9563-0e599954b25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1234FE3F-58A5-43EB-8072-1D4BC42D40E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3012a67-47d7-4108-9563-0e599954b250"/>
    <ds:schemaRef ds:uri="ddfa8b9a-0a4a-4429-b4da-01498481e48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EC7F5D3-9F56-4A9F-B508-C346476DDE99}">
  <ds:schemaRefs>
    <ds:schemaRef ds:uri="http://schemas.microsoft.com/sharepoint/v3/contenttype/forms"/>
  </ds:schemaRefs>
</ds:datastoreItem>
</file>

<file path=customXml/itemProps3.xml><?xml version="1.0" encoding="utf-8"?>
<ds:datastoreItem xmlns:ds="http://schemas.openxmlformats.org/officeDocument/2006/customXml" ds:itemID="{CAD4F24B-E8B5-445F-9E28-CC8A5FAB1E98}">
  <ds:schemaRefs>
    <ds:schemaRef ds:uri="http://purl.org/dc/terms/"/>
    <ds:schemaRef ds:uri="http://www.w3.org/XML/1998/namespace"/>
    <ds:schemaRef ds:uri="http://schemas.microsoft.com/office/infopath/2007/PartnerControls"/>
    <ds:schemaRef ds:uri="http://schemas.microsoft.com/office/2006/documentManagement/types"/>
    <ds:schemaRef ds:uri="http://purl.org/dc/elements/1.1/"/>
    <ds:schemaRef ds:uri="http://purl.org/dc/dcmitype/"/>
    <ds:schemaRef ds:uri="http://schemas.openxmlformats.org/package/2006/metadata/core-properties"/>
    <ds:schemaRef ds:uri="ddfa8b9a-0a4a-4429-b4da-01498481e488"/>
    <ds:schemaRef ds:uri="03012a67-47d7-4108-9563-0e599954b250"/>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F:\ Jobs\  Working\Chenette_29814_Web\New_GRAPHICS_WEB\postersession_temps\PosterSession-template.pot</Template>
  <TotalTime>5300</TotalTime>
  <Words>1399</Words>
  <Application>Microsoft Office PowerPoint</Application>
  <PresentationFormat>Custom</PresentationFormat>
  <Paragraphs>156</Paragraphs>
  <Slides>1</Slides>
  <Notes>0</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7" baseType="lpstr">
      <vt:lpstr>Aptos</vt:lpstr>
      <vt:lpstr>Arial</vt:lpstr>
      <vt:lpstr>Pfizer Diatype Office</vt:lpstr>
      <vt:lpstr>Times New Roman</vt:lpstr>
      <vt:lpstr>PosterSession-template</vt:lpstr>
      <vt:lpstr>think-cell Slide</vt:lpstr>
      <vt:lpstr>PowerPoint Presentation</vt:lpstr>
    </vt:vector>
  </TitlesOfParts>
  <Company>Pfizer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Sandra Wallace</dc:creator>
  <cp:lastModifiedBy>Kapinos, Brendon</cp:lastModifiedBy>
  <cp:revision>287</cp:revision>
  <cp:lastPrinted>2000-12-04T18:48:20Z</cp:lastPrinted>
  <dcterms:created xsi:type="dcterms:W3CDTF">2003-07-29T12:52:56Z</dcterms:created>
  <dcterms:modified xsi:type="dcterms:W3CDTF">2025-05-28T15:50:53Z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0x010100A0E6E2CA5742B74CAC7762CBC9CDD5A2</vt:lpwstr>
  </property>
  <property fmtid="{D5CDD505-2E9C-101B-9397-08002B2CF9AE}" pid="3" name="MSIP_Label_4791b42f-c435-42ca-9531-75a3f42aae3d_Enabled">
    <vt:lpwstr>true</vt:lpwstr>
  </property>
  <property fmtid="{D5CDD505-2E9C-101B-9397-08002B2CF9AE}" pid="4" name="MSIP_Label_4791b42f-c435-42ca-9531-75a3f42aae3d_SetDate">
    <vt:lpwstr>2023-02-09T14:06:17Z</vt:lpwstr>
  </property>
  <property fmtid="{D5CDD505-2E9C-101B-9397-08002B2CF9AE}" pid="5" name="MSIP_Label_4791b42f-c435-42ca-9531-75a3f42aae3d_Method">
    <vt:lpwstr>Privileged</vt:lpwstr>
  </property>
  <property fmtid="{D5CDD505-2E9C-101B-9397-08002B2CF9AE}" pid="6" name="MSIP_Label_4791b42f-c435-42ca-9531-75a3f42aae3d_Name">
    <vt:lpwstr>4791b42f-c435-42ca-9531-75a3f42aae3d</vt:lpwstr>
  </property>
  <property fmtid="{D5CDD505-2E9C-101B-9397-08002B2CF9AE}" pid="7" name="MSIP_Label_4791b42f-c435-42ca-9531-75a3f42aae3d_SiteId">
    <vt:lpwstr>7a916015-20ae-4ad1-9170-eefd915e9272</vt:lpwstr>
  </property>
  <property fmtid="{D5CDD505-2E9C-101B-9397-08002B2CF9AE}" pid="8" name="MSIP_Label_4791b42f-c435-42ca-9531-75a3f42aae3d_ActionId">
    <vt:lpwstr>2be636ba-9986-48d2-8209-f66f7f9ac3c1</vt:lpwstr>
  </property>
  <property fmtid="{D5CDD505-2E9C-101B-9397-08002B2CF9AE}" pid="9" name="MSIP_Label_4791b42f-c435-42ca-9531-75a3f42aae3d_ContentBits">
    <vt:lpwstr>0</vt:lpwstr>
  </property>
  <property fmtid="{D5CDD505-2E9C-101B-9397-08002B2CF9AE}" pid="10" name="MediaServiceImageTags">
    <vt:lpwstr/>
  </property>
</Properties>
</file>